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7" r:id="rId8"/>
    <p:sldId id="262" r:id="rId9"/>
    <p:sldId id="263" r:id="rId10"/>
    <p:sldId id="264" r:id="rId11"/>
    <p:sldId id="265" r:id="rId12"/>
    <p:sldId id="278" r:id="rId13"/>
    <p:sldId id="266" r:id="rId14"/>
    <p:sldId id="267" r:id="rId15"/>
    <p:sldId id="268" r:id="rId16"/>
    <p:sldId id="269" r:id="rId17"/>
    <p:sldId id="270" r:id="rId18"/>
    <p:sldId id="271" r:id="rId19"/>
    <p:sldId id="272" r:id="rId20"/>
    <p:sldId id="273" r:id="rId21"/>
    <p:sldId id="274" r:id="rId22"/>
    <p:sldId id="275" r:id="rId23"/>
    <p:sldId id="279" r:id="rId24"/>
    <p:sldId id="276" r:id="rId25"/>
  </p:sldIdLst>
  <p:sldSz cx="18288000" cy="10287000"/>
  <p:notesSz cx="6858000" cy="9144000"/>
  <p:embeddedFontLst>
    <p:embeddedFont>
      <p:font typeface="Arimo" panose="020B0604020202020204" charset="0"/>
      <p:regular r:id="rId26"/>
    </p:embeddedFont>
    <p:embeddedFont>
      <p:font typeface="Arimo Bold" panose="020B0604020202020204" charset="0"/>
      <p:regular r:id="rId27"/>
    </p:embeddedFon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Canva Sans Bold" panose="020B0604020202020204" charset="0"/>
      <p:regular r:id="rId33"/>
    </p:embeddedFont>
    <p:embeddedFont>
      <p:font typeface="Montserrat Light" panose="00000400000000000000" pitchFamily="2"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16" autoAdjust="0"/>
    <p:restoredTop sz="94622" autoAdjust="0"/>
  </p:normalViewPr>
  <p:slideViewPr>
    <p:cSldViewPr>
      <p:cViewPr varScale="1">
        <p:scale>
          <a:sx n="47" d="100"/>
          <a:sy n="47" d="100"/>
        </p:scale>
        <p:origin x="100" y="17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flipH="1">
            <a:off x="10226074" y="1629992"/>
            <a:ext cx="10066288" cy="8657008"/>
          </a:xfrm>
          <a:custGeom>
            <a:avLst/>
            <a:gdLst/>
            <a:ahLst/>
            <a:cxnLst/>
            <a:rect l="l" t="t" r="r" b="b"/>
            <a:pathLst>
              <a:path w="10066288" h="8657008">
                <a:moveTo>
                  <a:pt x="10066289" y="0"/>
                </a:moveTo>
                <a:lnTo>
                  <a:pt x="0" y="0"/>
                </a:lnTo>
                <a:lnTo>
                  <a:pt x="0" y="8657008"/>
                </a:lnTo>
                <a:lnTo>
                  <a:pt x="10066289" y="8657008"/>
                </a:lnTo>
                <a:lnTo>
                  <a:pt x="100662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3915238" y="-2221508"/>
            <a:ext cx="8477999" cy="84779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445460" y="8581619"/>
            <a:ext cx="3909694" cy="39096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1848802" y="2536939"/>
            <a:ext cx="9037856" cy="3003483"/>
          </a:xfrm>
          <a:prstGeom prst="rect">
            <a:avLst/>
          </a:prstGeom>
        </p:spPr>
        <p:txBody>
          <a:bodyPr lIns="0" tIns="0" rIns="0" bIns="0" rtlCol="0" anchor="t">
            <a:spAutoFit/>
          </a:bodyPr>
          <a:lstStyle/>
          <a:p>
            <a:pPr lvl="0">
              <a:lnSpc>
                <a:spcPts val="11542"/>
              </a:lnSpc>
              <a:spcBef>
                <a:spcPct val="0"/>
              </a:spcBef>
            </a:pPr>
            <a:r>
              <a:rPr lang="en-US" sz="10889" dirty="0">
                <a:solidFill>
                  <a:srgbClr val="171A59"/>
                </a:solidFill>
                <a:latin typeface="Arimo Bold"/>
              </a:rPr>
              <a:t>VOICE ASSISTANT</a:t>
            </a:r>
          </a:p>
        </p:txBody>
      </p:sp>
      <p:sp>
        <p:nvSpPr>
          <p:cNvPr id="14" name="TextBox 14"/>
          <p:cNvSpPr txBox="1"/>
          <p:nvPr/>
        </p:nvSpPr>
        <p:spPr>
          <a:xfrm>
            <a:off x="1848802" y="5936486"/>
            <a:ext cx="8377272" cy="1043555"/>
          </a:xfrm>
          <a:prstGeom prst="rect">
            <a:avLst/>
          </a:prstGeom>
        </p:spPr>
        <p:txBody>
          <a:bodyPr wrap="square" lIns="0" tIns="0" rIns="0" bIns="0" rtlCol="0" anchor="t">
            <a:spAutoFit/>
          </a:bodyPr>
          <a:lstStyle/>
          <a:p>
            <a:pPr lvl="0">
              <a:lnSpc>
                <a:spcPts val="4240"/>
              </a:lnSpc>
            </a:pPr>
            <a:r>
              <a:rPr lang="en-US" sz="3050" dirty="0">
                <a:solidFill>
                  <a:srgbClr val="171A59"/>
                </a:solidFill>
                <a:latin typeface="Canva Sans Bold"/>
              </a:rPr>
              <a:t>Performed by Mykyta </a:t>
            </a:r>
            <a:r>
              <a:rPr lang="en-US" sz="3050" dirty="0" err="1">
                <a:solidFill>
                  <a:srgbClr val="171A59"/>
                </a:solidFill>
                <a:latin typeface="Canva Sans Bold"/>
              </a:rPr>
              <a:t>Yevhenovych</a:t>
            </a:r>
            <a:r>
              <a:rPr lang="en-US" sz="3050" dirty="0">
                <a:solidFill>
                  <a:srgbClr val="171A59"/>
                </a:solidFill>
                <a:latin typeface="Canva Sans Bold"/>
              </a:rPr>
              <a:t> Kyselov, IP-13.</a:t>
            </a:r>
          </a:p>
        </p:txBody>
      </p:sp>
      <p:grpSp>
        <p:nvGrpSpPr>
          <p:cNvPr id="15" name="Group 15"/>
          <p:cNvGrpSpPr/>
          <p:nvPr/>
        </p:nvGrpSpPr>
        <p:grpSpPr>
          <a:xfrm>
            <a:off x="15671756" y="-358207"/>
            <a:ext cx="1192363" cy="11923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CADFDF"/>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43017" y="67603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Freeform 12"/>
          <p:cNvSpPr/>
          <p:nvPr/>
        </p:nvSpPr>
        <p:spPr>
          <a:xfrm>
            <a:off x="7810530" y="575126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3" name="Freeform 13"/>
          <p:cNvSpPr/>
          <p:nvPr/>
        </p:nvSpPr>
        <p:spPr>
          <a:xfrm>
            <a:off x="7829580" y="67603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4" name="Freeform 14"/>
          <p:cNvSpPr/>
          <p:nvPr/>
        </p:nvSpPr>
        <p:spPr>
          <a:xfrm>
            <a:off x="1724373" y="5689020"/>
            <a:ext cx="791418" cy="791418"/>
          </a:xfrm>
          <a:custGeom>
            <a:avLst/>
            <a:gdLst/>
            <a:ahLst/>
            <a:cxnLst/>
            <a:rect l="l" t="t" r="r" b="b"/>
            <a:pathLst>
              <a:path w="791418" h="791418">
                <a:moveTo>
                  <a:pt x="0" y="0"/>
                </a:moveTo>
                <a:lnTo>
                  <a:pt x="791418" y="0"/>
                </a:lnTo>
                <a:lnTo>
                  <a:pt x="791418" y="791418"/>
                </a:lnTo>
                <a:lnTo>
                  <a:pt x="0" y="791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p:cNvSpPr txBox="1"/>
          <p:nvPr/>
        </p:nvSpPr>
        <p:spPr>
          <a:xfrm>
            <a:off x="9206833" y="738094"/>
            <a:ext cx="8115300" cy="1846659"/>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COMPARISON WITH THE ANALOG (GOOGLE ASSISTANT)</a:t>
            </a:r>
          </a:p>
        </p:txBody>
      </p:sp>
      <p:sp>
        <p:nvSpPr>
          <p:cNvPr id="16" name="TextBox 16"/>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7" name="TextBox 17"/>
          <p:cNvSpPr txBox="1"/>
          <p:nvPr/>
        </p:nvSpPr>
        <p:spPr>
          <a:xfrm>
            <a:off x="9162673" y="3542820"/>
            <a:ext cx="2136686"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Google Assistant</a:t>
            </a:r>
          </a:p>
        </p:txBody>
      </p:sp>
      <p:sp>
        <p:nvSpPr>
          <p:cNvPr id="18" name="TextBox 18"/>
          <p:cNvSpPr txBox="1"/>
          <p:nvPr/>
        </p:nvSpPr>
        <p:spPr>
          <a:xfrm>
            <a:off x="2942138" y="4718459"/>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9" name="TextBox 19"/>
          <p:cNvSpPr txBox="1"/>
          <p:nvPr/>
        </p:nvSpPr>
        <p:spPr>
          <a:xfrm>
            <a:off x="9144000" y="4745242"/>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20" name="TextBox 20"/>
          <p:cNvSpPr txBox="1"/>
          <p:nvPr/>
        </p:nvSpPr>
        <p:spPr>
          <a:xfrm>
            <a:off x="2927071" y="5717595"/>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Google products</a:t>
            </a:r>
          </a:p>
        </p:txBody>
      </p:sp>
      <p:sp>
        <p:nvSpPr>
          <p:cNvPr id="21" name="TextBox 21"/>
          <p:cNvSpPr txBox="1"/>
          <p:nvPr/>
        </p:nvSpPr>
        <p:spPr>
          <a:xfrm>
            <a:off x="2946121" y="676036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Search for information online</a:t>
            </a:r>
          </a:p>
        </p:txBody>
      </p:sp>
      <p:sp>
        <p:nvSpPr>
          <p:cNvPr id="22" name="TextBox 22"/>
          <p:cNvSpPr txBox="1"/>
          <p:nvPr/>
        </p:nvSpPr>
        <p:spPr>
          <a:xfrm>
            <a:off x="9162673" y="5717595"/>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Google products</a:t>
            </a:r>
          </a:p>
        </p:txBody>
      </p:sp>
      <p:sp>
        <p:nvSpPr>
          <p:cNvPr id="23" name="TextBox 23"/>
          <p:cNvSpPr txBox="1"/>
          <p:nvPr/>
        </p:nvSpPr>
        <p:spPr>
          <a:xfrm>
            <a:off x="9163050" y="6760369"/>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Search for information online</a:t>
            </a:r>
          </a:p>
        </p:txBody>
      </p:sp>
      <p:sp>
        <p:nvSpPr>
          <p:cNvPr id="24" name="TextBox 12">
            <a:extLst>
              <a:ext uri="{FF2B5EF4-FFF2-40B4-BE49-F238E27FC236}">
                <a16:creationId xmlns:a16="http://schemas.microsoft.com/office/drawing/2014/main" id="{7B0D4C36-0AAE-BED7-E4C5-F8973A78CDD6}"/>
              </a:ext>
            </a:extLst>
          </p:cNvPr>
          <p:cNvSpPr txBox="1"/>
          <p:nvPr/>
        </p:nvSpPr>
        <p:spPr>
          <a:xfrm>
            <a:off x="2942138" y="7966305"/>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34C71888-54B1-9FD5-A6A8-03DB836FEE6D}"/>
              </a:ext>
            </a:extLst>
          </p:cNvPr>
          <p:cNvSpPr txBox="1"/>
          <p:nvPr/>
        </p:nvSpPr>
        <p:spPr>
          <a:xfrm>
            <a:off x="9130289" y="7969261"/>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6" name="Freeform 20">
            <a:extLst>
              <a:ext uri="{FF2B5EF4-FFF2-40B4-BE49-F238E27FC236}">
                <a16:creationId xmlns:a16="http://schemas.microsoft.com/office/drawing/2014/main" id="{545F6CFE-E25B-54AA-F173-847FEB082409}"/>
              </a:ext>
            </a:extLst>
          </p:cNvPr>
          <p:cNvSpPr/>
          <p:nvPr/>
        </p:nvSpPr>
        <p:spPr>
          <a:xfrm>
            <a:off x="1726729" y="780690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A932907F-37AA-8B55-9863-CA51AC5BAE14}"/>
              </a:ext>
            </a:extLst>
          </p:cNvPr>
          <p:cNvSpPr/>
          <p:nvPr/>
        </p:nvSpPr>
        <p:spPr>
          <a:xfrm>
            <a:off x="7810529" y="7730146"/>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
        <p:nvSpPr>
          <p:cNvPr id="28" name="TextBox 12">
            <a:extLst>
              <a:ext uri="{FF2B5EF4-FFF2-40B4-BE49-F238E27FC236}">
                <a16:creationId xmlns:a16="http://schemas.microsoft.com/office/drawing/2014/main" id="{B9FAC455-F4EB-74EA-6722-4851932BAC5B}"/>
              </a:ext>
            </a:extLst>
          </p:cNvPr>
          <p:cNvSpPr txBox="1"/>
          <p:nvPr/>
        </p:nvSpPr>
        <p:spPr>
          <a:xfrm>
            <a:off x="2942138" y="8839043"/>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9" name="TextBox 13">
            <a:extLst>
              <a:ext uri="{FF2B5EF4-FFF2-40B4-BE49-F238E27FC236}">
                <a16:creationId xmlns:a16="http://schemas.microsoft.com/office/drawing/2014/main" id="{F01C8710-AE06-2EAC-9FB4-2DC6424D9081}"/>
              </a:ext>
            </a:extLst>
          </p:cNvPr>
          <p:cNvSpPr txBox="1"/>
          <p:nvPr/>
        </p:nvSpPr>
        <p:spPr>
          <a:xfrm>
            <a:off x="9162672" y="8875779"/>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0" name="Freeform 20">
            <a:extLst>
              <a:ext uri="{FF2B5EF4-FFF2-40B4-BE49-F238E27FC236}">
                <a16:creationId xmlns:a16="http://schemas.microsoft.com/office/drawing/2014/main" id="{27F3963E-62D3-D388-CC2E-5A3A1497699C}"/>
              </a:ext>
            </a:extLst>
          </p:cNvPr>
          <p:cNvSpPr/>
          <p:nvPr/>
        </p:nvSpPr>
        <p:spPr>
          <a:xfrm>
            <a:off x="1726729" y="9001807"/>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31" name="Freeform 18">
            <a:extLst>
              <a:ext uri="{FF2B5EF4-FFF2-40B4-BE49-F238E27FC236}">
                <a16:creationId xmlns:a16="http://schemas.microsoft.com/office/drawing/2014/main" id="{C44D7D86-F5C5-3B54-F907-73E9C88597F9}"/>
              </a:ext>
            </a:extLst>
          </p:cNvPr>
          <p:cNvSpPr/>
          <p:nvPr/>
        </p:nvSpPr>
        <p:spPr>
          <a:xfrm>
            <a:off x="7810529" y="8925048"/>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F9F3C4"/>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9F3C4"/>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621276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TextBox 12"/>
          <p:cNvSpPr txBox="1"/>
          <p:nvPr/>
        </p:nvSpPr>
        <p:spPr>
          <a:xfrm>
            <a:off x="9162673" y="1073152"/>
            <a:ext cx="8115300" cy="1231106"/>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COMPARISON WITH THE ANALOG (BIXBY)</a:t>
            </a:r>
          </a:p>
        </p:txBody>
      </p:sp>
      <p:sp>
        <p:nvSpPr>
          <p:cNvPr id="13" name="TextBox 13"/>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4" name="TextBox 14"/>
          <p:cNvSpPr txBox="1"/>
          <p:nvPr/>
        </p:nvSpPr>
        <p:spPr>
          <a:xfrm>
            <a:off x="9162673" y="3542820"/>
            <a:ext cx="2136686" cy="410369"/>
          </a:xfrm>
          <a:prstGeom prst="rect">
            <a:avLst/>
          </a:prstGeom>
        </p:spPr>
        <p:txBody>
          <a:bodyPr lIns="0" tIns="0" rIns="0" bIns="0" rtlCol="0" anchor="t">
            <a:spAutoFit/>
          </a:bodyPr>
          <a:lstStyle/>
          <a:p>
            <a:pPr marL="0" lvl="0" indent="0" algn="l">
              <a:lnSpc>
                <a:spcPts val="3193"/>
              </a:lnSpc>
              <a:spcBef>
                <a:spcPct val="0"/>
              </a:spcBef>
            </a:pPr>
            <a:r>
              <a:rPr lang="en-US" sz="3012" dirty="0">
                <a:solidFill>
                  <a:srgbClr val="171A59"/>
                </a:solidFill>
                <a:latin typeface="Arimo Bold"/>
              </a:rPr>
              <a:t>Bixby</a:t>
            </a:r>
          </a:p>
        </p:txBody>
      </p:sp>
      <p:sp>
        <p:nvSpPr>
          <p:cNvPr id="15" name="TextBox 15"/>
          <p:cNvSpPr txBox="1"/>
          <p:nvPr/>
        </p:nvSpPr>
        <p:spPr>
          <a:xfrm>
            <a:off x="2942138" y="471845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6" name="TextBox 16"/>
          <p:cNvSpPr txBox="1"/>
          <p:nvPr/>
        </p:nvSpPr>
        <p:spPr>
          <a:xfrm>
            <a:off x="9144000" y="4745242"/>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7" name="TextBox 17"/>
          <p:cNvSpPr txBox="1"/>
          <p:nvPr/>
        </p:nvSpPr>
        <p:spPr>
          <a:xfrm>
            <a:off x="2927071" y="6179095"/>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Samsung products</a:t>
            </a:r>
          </a:p>
        </p:txBody>
      </p:sp>
      <p:sp>
        <p:nvSpPr>
          <p:cNvPr id="18" name="TextBox 18"/>
          <p:cNvSpPr txBox="1"/>
          <p:nvPr/>
        </p:nvSpPr>
        <p:spPr>
          <a:xfrm>
            <a:off x="9162673" y="6179095"/>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Samsung products</a:t>
            </a:r>
          </a:p>
        </p:txBody>
      </p:sp>
      <p:sp>
        <p:nvSpPr>
          <p:cNvPr id="19" name="Freeform 19"/>
          <p:cNvSpPr/>
          <p:nvPr/>
        </p:nvSpPr>
        <p:spPr>
          <a:xfrm>
            <a:off x="1726729" y="608177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TextBox 12">
            <a:extLst>
              <a:ext uri="{FF2B5EF4-FFF2-40B4-BE49-F238E27FC236}">
                <a16:creationId xmlns:a16="http://schemas.microsoft.com/office/drawing/2014/main" id="{9E11EF46-8BC7-9956-8721-58B57C94E5E1}"/>
              </a:ext>
            </a:extLst>
          </p:cNvPr>
          <p:cNvSpPr txBox="1"/>
          <p:nvPr/>
        </p:nvSpPr>
        <p:spPr>
          <a:xfrm>
            <a:off x="2942138" y="7635631"/>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1" name="TextBox 13">
            <a:extLst>
              <a:ext uri="{FF2B5EF4-FFF2-40B4-BE49-F238E27FC236}">
                <a16:creationId xmlns:a16="http://schemas.microsoft.com/office/drawing/2014/main" id="{07892688-36A6-D1E9-A061-C8BFC7E93AF9}"/>
              </a:ext>
            </a:extLst>
          </p:cNvPr>
          <p:cNvSpPr txBox="1"/>
          <p:nvPr/>
        </p:nvSpPr>
        <p:spPr>
          <a:xfrm>
            <a:off x="9130289" y="7638587"/>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2" name="Freeform 20">
            <a:extLst>
              <a:ext uri="{FF2B5EF4-FFF2-40B4-BE49-F238E27FC236}">
                <a16:creationId xmlns:a16="http://schemas.microsoft.com/office/drawing/2014/main" id="{14FC4081-471D-E0C7-0D55-80881AF38F94}"/>
              </a:ext>
            </a:extLst>
          </p:cNvPr>
          <p:cNvSpPr/>
          <p:nvPr/>
        </p:nvSpPr>
        <p:spPr>
          <a:xfrm>
            <a:off x="1726729" y="747623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3" name="Freeform 18">
            <a:extLst>
              <a:ext uri="{FF2B5EF4-FFF2-40B4-BE49-F238E27FC236}">
                <a16:creationId xmlns:a16="http://schemas.microsoft.com/office/drawing/2014/main" id="{58DF7A55-B377-BE77-CE2F-51EAE63B00D3}"/>
              </a:ext>
            </a:extLst>
          </p:cNvPr>
          <p:cNvSpPr/>
          <p:nvPr/>
        </p:nvSpPr>
        <p:spPr>
          <a:xfrm>
            <a:off x="7810529" y="7399472"/>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CC72266C-FAE7-BDCB-6E23-5781B1E07E02}"/>
              </a:ext>
            </a:extLst>
          </p:cNvPr>
          <p:cNvSpPr txBox="1"/>
          <p:nvPr/>
        </p:nvSpPr>
        <p:spPr>
          <a:xfrm>
            <a:off x="2942138" y="8489349"/>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5" name="TextBox 13">
            <a:extLst>
              <a:ext uri="{FF2B5EF4-FFF2-40B4-BE49-F238E27FC236}">
                <a16:creationId xmlns:a16="http://schemas.microsoft.com/office/drawing/2014/main" id="{F4B777BE-65E4-6294-3392-F8D52F5B5E27}"/>
              </a:ext>
            </a:extLst>
          </p:cNvPr>
          <p:cNvSpPr txBox="1"/>
          <p:nvPr/>
        </p:nvSpPr>
        <p:spPr>
          <a:xfrm>
            <a:off x="9162672" y="8526085"/>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6" name="Freeform 20">
            <a:extLst>
              <a:ext uri="{FF2B5EF4-FFF2-40B4-BE49-F238E27FC236}">
                <a16:creationId xmlns:a16="http://schemas.microsoft.com/office/drawing/2014/main" id="{82C1DA0C-92C3-4C9B-2FB1-04EBB6F09E7B}"/>
              </a:ext>
            </a:extLst>
          </p:cNvPr>
          <p:cNvSpPr/>
          <p:nvPr/>
        </p:nvSpPr>
        <p:spPr>
          <a:xfrm>
            <a:off x="1726729" y="8671133"/>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24F8FCCE-8E0B-9AB8-ECC5-1450AE4C6474}"/>
              </a:ext>
            </a:extLst>
          </p:cNvPr>
          <p:cNvSpPr/>
          <p:nvPr/>
        </p:nvSpPr>
        <p:spPr>
          <a:xfrm>
            <a:off x="7810529" y="859437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636629" y="1104900"/>
            <a:ext cx="5933428" cy="1846659"/>
          </a:xfrm>
          <a:prstGeom prst="rect">
            <a:avLst/>
          </a:prstGeom>
        </p:spPr>
        <p:txBody>
          <a:bodyPr lIns="0" tIns="0" rIns="0" bIns="0" rtlCol="0" anchor="t">
            <a:spAutoFit/>
          </a:bodyPr>
          <a:lstStyle/>
          <a:p>
            <a:pPr marL="0" lvl="0" indent="0">
              <a:lnSpc>
                <a:spcPts val="4783"/>
              </a:lnSpc>
              <a:spcBef>
                <a:spcPct val="0"/>
              </a:spcBef>
            </a:pPr>
            <a:r>
              <a:rPr lang="en-GB" sz="4512" dirty="0">
                <a:solidFill>
                  <a:srgbClr val="171A59"/>
                </a:solidFill>
                <a:latin typeface="Arimo Bold"/>
              </a:rPr>
              <a:t>GENERAL SOFTWARE ARCHITECTURE</a:t>
            </a:r>
            <a:endParaRPr lang="uk-UA" sz="4512" dirty="0">
              <a:solidFill>
                <a:srgbClr val="171A59"/>
              </a:solidFill>
              <a:latin typeface="Arimo Bold"/>
            </a:endParaRPr>
          </a:p>
        </p:txBody>
      </p:sp>
      <p:pic>
        <p:nvPicPr>
          <p:cNvPr id="11" name="Picture 10" descr="A black and white text&#10;&#10;Description automatically generated with medium confidence">
            <a:extLst>
              <a:ext uri="{FF2B5EF4-FFF2-40B4-BE49-F238E27FC236}">
                <a16:creationId xmlns:a16="http://schemas.microsoft.com/office/drawing/2014/main" id="{F89D47DF-4579-D30F-9C8B-1AAED0C8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75"/>
            <a:ext cx="11430000" cy="10284625"/>
          </a:xfrm>
          <a:prstGeom prst="rect">
            <a:avLst/>
          </a:prstGeom>
        </p:spPr>
      </p:pic>
    </p:spTree>
    <p:extLst>
      <p:ext uri="{BB962C8B-B14F-4D97-AF65-F5344CB8AC3E}">
        <p14:creationId xmlns:p14="http://schemas.microsoft.com/office/powerpoint/2010/main" val="1837496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sp>
        <p:nvSpPr>
          <p:cNvPr id="2" name="Freeform 2"/>
          <p:cNvSpPr/>
          <p:nvPr/>
        </p:nvSpPr>
        <p:spPr>
          <a:xfrm>
            <a:off x="181111" y="7804209"/>
            <a:ext cx="1295073" cy="3609960"/>
          </a:xfrm>
          <a:custGeom>
            <a:avLst/>
            <a:gdLst/>
            <a:ahLst/>
            <a:cxnLst/>
            <a:rect l="l" t="t" r="r" b="b"/>
            <a:pathLst>
              <a:path w="1295073" h="3609960">
                <a:moveTo>
                  <a:pt x="0" y="0"/>
                </a:moveTo>
                <a:lnTo>
                  <a:pt x="1295074" y="0"/>
                </a:lnTo>
                <a:lnTo>
                  <a:pt x="1295074" y="3609960"/>
                </a:lnTo>
                <a:lnTo>
                  <a:pt x="0" y="3609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2033769" y="254750"/>
            <a:ext cx="15970044" cy="3555123"/>
            <a:chOff x="0" y="0"/>
            <a:chExt cx="4206102" cy="936329"/>
          </a:xfrm>
        </p:grpSpPr>
        <p:sp>
          <p:nvSpPr>
            <p:cNvPr id="4" name="Freeform 4"/>
            <p:cNvSpPr/>
            <p:nvPr/>
          </p:nvSpPr>
          <p:spPr>
            <a:xfrm>
              <a:off x="0" y="0"/>
              <a:ext cx="4206102" cy="936329"/>
            </a:xfrm>
            <a:custGeom>
              <a:avLst/>
              <a:gdLst/>
              <a:ahLst/>
              <a:cxnLst/>
              <a:rect l="l" t="t" r="r" b="b"/>
              <a:pathLst>
                <a:path w="4206102" h="936329">
                  <a:moveTo>
                    <a:pt x="24724" y="0"/>
                  </a:moveTo>
                  <a:lnTo>
                    <a:pt x="4181378" y="0"/>
                  </a:lnTo>
                  <a:cubicBezTo>
                    <a:pt x="4195033" y="0"/>
                    <a:pt x="4206102" y="11069"/>
                    <a:pt x="4206102" y="24724"/>
                  </a:cubicBezTo>
                  <a:lnTo>
                    <a:pt x="4206102" y="911605"/>
                  </a:lnTo>
                  <a:cubicBezTo>
                    <a:pt x="4206102" y="925260"/>
                    <a:pt x="4195033" y="936329"/>
                    <a:pt x="4181378" y="936329"/>
                  </a:cubicBezTo>
                  <a:lnTo>
                    <a:pt x="24724" y="936329"/>
                  </a:lnTo>
                  <a:cubicBezTo>
                    <a:pt x="11069" y="936329"/>
                    <a:pt x="0" y="925260"/>
                    <a:pt x="0" y="911605"/>
                  </a:cubicBezTo>
                  <a:lnTo>
                    <a:pt x="0" y="24724"/>
                  </a:lnTo>
                  <a:cubicBezTo>
                    <a:pt x="0" y="11069"/>
                    <a:pt x="11069" y="0"/>
                    <a:pt x="24724" y="0"/>
                  </a:cubicBezTo>
                  <a:close/>
                </a:path>
              </a:pathLst>
            </a:custGeom>
            <a:solidFill>
              <a:srgbClr val="CADFDF"/>
            </a:solidFill>
          </p:spPr>
          <p:txBody>
            <a:bodyPr/>
            <a:lstStyle/>
            <a:p>
              <a:endParaRPr lang="en-GB"/>
            </a:p>
          </p:txBody>
        </p:sp>
        <p:sp>
          <p:nvSpPr>
            <p:cNvPr id="5" name="TextBox 5"/>
            <p:cNvSpPr txBox="1"/>
            <p:nvPr/>
          </p:nvSpPr>
          <p:spPr>
            <a:xfrm>
              <a:off x="0" y="-19050"/>
              <a:ext cx="4206102" cy="95537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033769" y="4060142"/>
            <a:ext cx="13050122" cy="1808830"/>
            <a:chOff x="0" y="0"/>
            <a:chExt cx="3437069" cy="476400"/>
          </a:xfrm>
        </p:grpSpPr>
        <p:sp>
          <p:nvSpPr>
            <p:cNvPr id="7" name="Freeform 7"/>
            <p:cNvSpPr/>
            <p:nvPr/>
          </p:nvSpPr>
          <p:spPr>
            <a:xfrm>
              <a:off x="0" y="0"/>
              <a:ext cx="3437069" cy="476400"/>
            </a:xfrm>
            <a:custGeom>
              <a:avLst/>
              <a:gdLst/>
              <a:ahLst/>
              <a:cxnLst/>
              <a:rect l="l" t="t" r="r" b="b"/>
              <a:pathLst>
                <a:path w="3437069" h="476400">
                  <a:moveTo>
                    <a:pt x="30255" y="0"/>
                  </a:moveTo>
                  <a:lnTo>
                    <a:pt x="3406814" y="0"/>
                  </a:lnTo>
                  <a:cubicBezTo>
                    <a:pt x="3414838" y="0"/>
                    <a:pt x="3422534" y="3188"/>
                    <a:pt x="3428208" y="8862"/>
                  </a:cubicBezTo>
                  <a:cubicBezTo>
                    <a:pt x="3433881" y="14536"/>
                    <a:pt x="3437069" y="22231"/>
                    <a:pt x="3437069" y="30255"/>
                  </a:cubicBezTo>
                  <a:lnTo>
                    <a:pt x="3437069" y="446144"/>
                  </a:lnTo>
                  <a:cubicBezTo>
                    <a:pt x="3437069" y="462854"/>
                    <a:pt x="3423524" y="476400"/>
                    <a:pt x="3406814" y="476400"/>
                  </a:cubicBezTo>
                  <a:lnTo>
                    <a:pt x="30255" y="476400"/>
                  </a:lnTo>
                  <a:cubicBezTo>
                    <a:pt x="13546" y="476400"/>
                    <a:pt x="0" y="462854"/>
                    <a:pt x="0" y="446144"/>
                  </a:cubicBezTo>
                  <a:lnTo>
                    <a:pt x="0" y="30255"/>
                  </a:lnTo>
                  <a:cubicBezTo>
                    <a:pt x="0" y="13546"/>
                    <a:pt x="13546" y="0"/>
                    <a:pt x="30255" y="0"/>
                  </a:cubicBezTo>
                  <a:close/>
                </a:path>
              </a:pathLst>
            </a:custGeom>
            <a:solidFill>
              <a:srgbClr val="CADFDF"/>
            </a:solidFill>
          </p:spPr>
          <p:txBody>
            <a:bodyPr/>
            <a:lstStyle/>
            <a:p>
              <a:endParaRPr lang="en-GB"/>
            </a:p>
          </p:txBody>
        </p:sp>
        <p:sp>
          <p:nvSpPr>
            <p:cNvPr id="8" name="TextBox 8"/>
            <p:cNvSpPr txBox="1"/>
            <p:nvPr/>
          </p:nvSpPr>
          <p:spPr>
            <a:xfrm>
              <a:off x="0" y="-19050"/>
              <a:ext cx="3437069" cy="495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033769" y="6116622"/>
            <a:ext cx="10390068" cy="1808830"/>
            <a:chOff x="0" y="0"/>
            <a:chExt cx="2736479" cy="476400"/>
          </a:xfrm>
        </p:grpSpPr>
        <p:sp>
          <p:nvSpPr>
            <p:cNvPr id="10" name="Freeform 10"/>
            <p:cNvSpPr/>
            <p:nvPr/>
          </p:nvSpPr>
          <p:spPr>
            <a:xfrm>
              <a:off x="0" y="0"/>
              <a:ext cx="2736479" cy="476400"/>
            </a:xfrm>
            <a:custGeom>
              <a:avLst/>
              <a:gdLst/>
              <a:ahLst/>
              <a:cxnLst/>
              <a:rect l="l" t="t" r="r" b="b"/>
              <a:pathLst>
                <a:path w="2736479" h="476400">
                  <a:moveTo>
                    <a:pt x="38001" y="0"/>
                  </a:moveTo>
                  <a:lnTo>
                    <a:pt x="2698477" y="0"/>
                  </a:lnTo>
                  <a:cubicBezTo>
                    <a:pt x="2708556" y="0"/>
                    <a:pt x="2718222" y="4004"/>
                    <a:pt x="2725349" y="11130"/>
                  </a:cubicBezTo>
                  <a:cubicBezTo>
                    <a:pt x="2732475" y="18257"/>
                    <a:pt x="2736479" y="27923"/>
                    <a:pt x="2736479" y="38001"/>
                  </a:cubicBezTo>
                  <a:lnTo>
                    <a:pt x="2736479" y="438398"/>
                  </a:lnTo>
                  <a:cubicBezTo>
                    <a:pt x="2736479" y="459386"/>
                    <a:pt x="2719465" y="476400"/>
                    <a:pt x="2698477" y="476400"/>
                  </a:cubicBezTo>
                  <a:lnTo>
                    <a:pt x="38001" y="476400"/>
                  </a:lnTo>
                  <a:cubicBezTo>
                    <a:pt x="27923" y="476400"/>
                    <a:pt x="18257" y="472396"/>
                    <a:pt x="11130" y="465269"/>
                  </a:cubicBezTo>
                  <a:cubicBezTo>
                    <a:pt x="4004" y="458143"/>
                    <a:pt x="0" y="448477"/>
                    <a:pt x="0" y="438398"/>
                  </a:cubicBezTo>
                  <a:lnTo>
                    <a:pt x="0" y="38001"/>
                  </a:lnTo>
                  <a:cubicBezTo>
                    <a:pt x="0" y="27923"/>
                    <a:pt x="4004" y="18257"/>
                    <a:pt x="11130" y="11130"/>
                  </a:cubicBezTo>
                  <a:cubicBezTo>
                    <a:pt x="18257" y="4004"/>
                    <a:pt x="27923" y="0"/>
                    <a:pt x="38001" y="0"/>
                  </a:cubicBezTo>
                  <a:close/>
                </a:path>
              </a:pathLst>
            </a:custGeom>
            <a:solidFill>
              <a:srgbClr val="CADFDF"/>
            </a:solidFill>
          </p:spPr>
          <p:txBody>
            <a:bodyPr/>
            <a:lstStyle/>
            <a:p>
              <a:endParaRPr lang="en-GB"/>
            </a:p>
          </p:txBody>
        </p:sp>
        <p:sp>
          <p:nvSpPr>
            <p:cNvPr id="11" name="TextBox 11"/>
            <p:cNvSpPr txBox="1"/>
            <p:nvPr/>
          </p:nvSpPr>
          <p:spPr>
            <a:xfrm>
              <a:off x="0" y="-19050"/>
              <a:ext cx="2736479" cy="4954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2033769" y="8173101"/>
            <a:ext cx="7110231" cy="1808830"/>
            <a:chOff x="0" y="0"/>
            <a:chExt cx="1872653" cy="476400"/>
          </a:xfrm>
        </p:grpSpPr>
        <p:sp>
          <p:nvSpPr>
            <p:cNvPr id="13" name="Freeform 13"/>
            <p:cNvSpPr/>
            <p:nvPr/>
          </p:nvSpPr>
          <p:spPr>
            <a:xfrm>
              <a:off x="0" y="0"/>
              <a:ext cx="1872653" cy="476400"/>
            </a:xfrm>
            <a:custGeom>
              <a:avLst/>
              <a:gdLst/>
              <a:ahLst/>
              <a:cxnLst/>
              <a:rect l="l" t="t" r="r" b="b"/>
              <a:pathLst>
                <a:path w="1872653" h="476400">
                  <a:moveTo>
                    <a:pt x="55531" y="0"/>
                  </a:moveTo>
                  <a:lnTo>
                    <a:pt x="1817122" y="0"/>
                  </a:lnTo>
                  <a:cubicBezTo>
                    <a:pt x="1831850" y="0"/>
                    <a:pt x="1845975" y="5851"/>
                    <a:pt x="1856389" y="16265"/>
                  </a:cubicBezTo>
                  <a:cubicBezTo>
                    <a:pt x="1866803" y="26679"/>
                    <a:pt x="1872653" y="40803"/>
                    <a:pt x="1872653" y="55531"/>
                  </a:cubicBezTo>
                  <a:lnTo>
                    <a:pt x="1872653" y="420869"/>
                  </a:lnTo>
                  <a:cubicBezTo>
                    <a:pt x="1872653" y="451538"/>
                    <a:pt x="1847791" y="476400"/>
                    <a:pt x="1817122" y="476400"/>
                  </a:cubicBezTo>
                  <a:lnTo>
                    <a:pt x="55531" y="476400"/>
                  </a:lnTo>
                  <a:cubicBezTo>
                    <a:pt x="40803" y="476400"/>
                    <a:pt x="26679" y="470549"/>
                    <a:pt x="16265" y="460135"/>
                  </a:cubicBezTo>
                  <a:cubicBezTo>
                    <a:pt x="5851" y="449721"/>
                    <a:pt x="0" y="435596"/>
                    <a:pt x="0" y="420869"/>
                  </a:cubicBezTo>
                  <a:lnTo>
                    <a:pt x="0" y="55531"/>
                  </a:lnTo>
                  <a:cubicBezTo>
                    <a:pt x="0" y="40803"/>
                    <a:pt x="5851" y="26679"/>
                    <a:pt x="16265" y="16265"/>
                  </a:cubicBezTo>
                  <a:cubicBezTo>
                    <a:pt x="26679" y="5851"/>
                    <a:pt x="40803" y="0"/>
                    <a:pt x="55531" y="0"/>
                  </a:cubicBezTo>
                  <a:close/>
                </a:path>
              </a:pathLst>
            </a:custGeom>
            <a:solidFill>
              <a:srgbClr val="CADFDF"/>
            </a:solidFill>
          </p:spPr>
          <p:txBody>
            <a:bodyPr/>
            <a:lstStyle/>
            <a:p>
              <a:endParaRPr lang="en-GB"/>
            </a:p>
          </p:txBody>
        </p:sp>
        <p:sp>
          <p:nvSpPr>
            <p:cNvPr id="14" name="TextBox 14"/>
            <p:cNvSpPr txBox="1"/>
            <p:nvPr/>
          </p:nvSpPr>
          <p:spPr>
            <a:xfrm>
              <a:off x="0" y="-19050"/>
              <a:ext cx="1872653" cy="495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2283664" y="1738780"/>
            <a:ext cx="2417841" cy="1110991"/>
            <a:chOff x="0" y="0"/>
            <a:chExt cx="636798" cy="292607"/>
          </a:xfrm>
        </p:grpSpPr>
        <p:sp>
          <p:nvSpPr>
            <p:cNvPr id="16" name="Freeform 16"/>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17" name="TextBox 17"/>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dirty="0">
                  <a:solidFill>
                    <a:srgbClr val="000000"/>
                  </a:solidFill>
                  <a:latin typeface="Montserrat Light"/>
                </a:rPr>
                <a:t>Get acquainted with the main panel</a:t>
              </a:r>
            </a:p>
          </p:txBody>
        </p:sp>
      </p:grpSp>
      <p:sp>
        <p:nvSpPr>
          <p:cNvPr id="18" name="TextBox 18"/>
          <p:cNvSpPr txBox="1"/>
          <p:nvPr/>
        </p:nvSpPr>
        <p:spPr>
          <a:xfrm>
            <a:off x="2283664" y="603659"/>
            <a:ext cx="3606292"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Bold"/>
              </a:rPr>
              <a:t>Main panel</a:t>
            </a:r>
          </a:p>
        </p:txBody>
      </p:sp>
      <p:grpSp>
        <p:nvGrpSpPr>
          <p:cNvPr id="19" name="Group 19"/>
          <p:cNvGrpSpPr/>
          <p:nvPr/>
        </p:nvGrpSpPr>
        <p:grpSpPr>
          <a:xfrm>
            <a:off x="6151228" y="501823"/>
            <a:ext cx="2809007" cy="1240003"/>
            <a:chOff x="0" y="0"/>
            <a:chExt cx="739821" cy="326585"/>
          </a:xfrm>
        </p:grpSpPr>
        <p:sp>
          <p:nvSpPr>
            <p:cNvPr id="20" name="Freeform 20"/>
            <p:cNvSpPr/>
            <p:nvPr/>
          </p:nvSpPr>
          <p:spPr>
            <a:xfrm>
              <a:off x="0" y="0"/>
              <a:ext cx="739821" cy="326585"/>
            </a:xfrm>
            <a:custGeom>
              <a:avLst/>
              <a:gdLst/>
              <a:ahLst/>
              <a:cxnLst/>
              <a:rect l="l" t="t" r="r" b="b"/>
              <a:pathLst>
                <a:path w="739821" h="326585">
                  <a:moveTo>
                    <a:pt x="140561" y="0"/>
                  </a:moveTo>
                  <a:lnTo>
                    <a:pt x="599259" y="0"/>
                  </a:lnTo>
                  <a:cubicBezTo>
                    <a:pt x="636539" y="0"/>
                    <a:pt x="672291" y="14809"/>
                    <a:pt x="698651" y="41169"/>
                  </a:cubicBezTo>
                  <a:cubicBezTo>
                    <a:pt x="725012" y="67530"/>
                    <a:pt x="739821" y="103282"/>
                    <a:pt x="739821" y="140561"/>
                  </a:cubicBezTo>
                  <a:lnTo>
                    <a:pt x="739821" y="186024"/>
                  </a:lnTo>
                  <a:cubicBezTo>
                    <a:pt x="739821" y="223303"/>
                    <a:pt x="725012" y="259055"/>
                    <a:pt x="698651" y="285416"/>
                  </a:cubicBezTo>
                  <a:cubicBezTo>
                    <a:pt x="672291" y="311776"/>
                    <a:pt x="636539" y="326585"/>
                    <a:pt x="599259" y="326585"/>
                  </a:cubicBezTo>
                  <a:lnTo>
                    <a:pt x="140561" y="326585"/>
                  </a:lnTo>
                  <a:cubicBezTo>
                    <a:pt x="103282" y="326585"/>
                    <a:pt x="67530" y="311776"/>
                    <a:pt x="41169" y="285416"/>
                  </a:cubicBezTo>
                  <a:cubicBezTo>
                    <a:pt x="14809" y="259055"/>
                    <a:pt x="0" y="223303"/>
                    <a:pt x="0" y="186024"/>
                  </a:cubicBezTo>
                  <a:lnTo>
                    <a:pt x="0" y="140561"/>
                  </a:lnTo>
                  <a:cubicBezTo>
                    <a:pt x="0" y="103282"/>
                    <a:pt x="14809" y="67530"/>
                    <a:pt x="41169" y="41169"/>
                  </a:cubicBezTo>
                  <a:cubicBezTo>
                    <a:pt x="67530" y="14809"/>
                    <a:pt x="103282" y="0"/>
                    <a:pt x="140561" y="0"/>
                  </a:cubicBezTo>
                  <a:close/>
                </a:path>
              </a:pathLst>
            </a:custGeom>
            <a:solidFill>
              <a:srgbClr val="EBA545"/>
            </a:solidFill>
          </p:spPr>
          <p:txBody>
            <a:bodyPr/>
            <a:lstStyle/>
            <a:p>
              <a:endParaRPr lang="en-GB"/>
            </a:p>
          </p:txBody>
        </p:sp>
        <p:sp>
          <p:nvSpPr>
            <p:cNvPr id="21" name="TextBox 21"/>
            <p:cNvSpPr txBox="1"/>
            <p:nvPr/>
          </p:nvSpPr>
          <p:spPr>
            <a:xfrm>
              <a:off x="25222" y="17263"/>
              <a:ext cx="702614" cy="287594"/>
            </a:xfrm>
            <a:prstGeom prst="rect">
              <a:avLst/>
            </a:prstGeom>
          </p:spPr>
          <p:txBody>
            <a:bodyPr lIns="50800" tIns="50800" rIns="50800" bIns="50800" rtlCol="0" anchor="ctr"/>
            <a:lstStyle/>
            <a:p>
              <a:pPr algn="ctr">
                <a:lnSpc>
                  <a:spcPts val="2859"/>
                </a:lnSpc>
              </a:pPr>
              <a:r>
                <a:rPr lang="en-US" dirty="0">
                  <a:solidFill>
                    <a:srgbClr val="000000"/>
                  </a:solidFill>
                  <a:latin typeface="Montserrat Light"/>
                </a:rPr>
                <a:t>Maintain the necessary information manually</a:t>
              </a:r>
            </a:p>
          </p:txBody>
        </p:sp>
      </p:grpSp>
      <p:grpSp>
        <p:nvGrpSpPr>
          <p:cNvPr id="22" name="Group 22"/>
          <p:cNvGrpSpPr/>
          <p:nvPr/>
        </p:nvGrpSpPr>
        <p:grpSpPr>
          <a:xfrm>
            <a:off x="10988106" y="526059"/>
            <a:ext cx="2417841" cy="1110991"/>
            <a:chOff x="0" y="0"/>
            <a:chExt cx="636798" cy="292607"/>
          </a:xfrm>
        </p:grpSpPr>
        <p:sp>
          <p:nvSpPr>
            <p:cNvPr id="23" name="Freeform 23"/>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24" name="TextBox 24"/>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Press the ENTER key</a:t>
              </a:r>
            </a:p>
          </p:txBody>
        </p:sp>
      </p:grpSp>
      <p:grpSp>
        <p:nvGrpSpPr>
          <p:cNvPr id="25" name="Group 25"/>
          <p:cNvGrpSpPr/>
          <p:nvPr/>
        </p:nvGrpSpPr>
        <p:grpSpPr>
          <a:xfrm>
            <a:off x="14841459" y="1357387"/>
            <a:ext cx="2417841" cy="1240003"/>
            <a:chOff x="0" y="0"/>
            <a:chExt cx="636798" cy="326585"/>
          </a:xfrm>
        </p:grpSpPr>
        <p:sp>
          <p:nvSpPr>
            <p:cNvPr id="26" name="Freeform 26"/>
            <p:cNvSpPr/>
            <p:nvPr/>
          </p:nvSpPr>
          <p:spPr>
            <a:xfrm>
              <a:off x="0" y="0"/>
              <a:ext cx="636798" cy="326585"/>
            </a:xfrm>
            <a:custGeom>
              <a:avLst/>
              <a:gdLst/>
              <a:ahLst/>
              <a:cxnLst/>
              <a:rect l="l" t="t" r="r" b="b"/>
              <a:pathLst>
                <a:path w="636798" h="326585">
                  <a:moveTo>
                    <a:pt x="163293" y="0"/>
                  </a:moveTo>
                  <a:lnTo>
                    <a:pt x="473505" y="0"/>
                  </a:lnTo>
                  <a:cubicBezTo>
                    <a:pt x="516813" y="0"/>
                    <a:pt x="558347" y="17204"/>
                    <a:pt x="588970" y="47827"/>
                  </a:cubicBezTo>
                  <a:cubicBezTo>
                    <a:pt x="619594" y="78451"/>
                    <a:pt x="636798" y="119985"/>
                    <a:pt x="636798" y="163293"/>
                  </a:cubicBezTo>
                  <a:lnTo>
                    <a:pt x="636798" y="163293"/>
                  </a:lnTo>
                  <a:cubicBezTo>
                    <a:pt x="636798" y="206600"/>
                    <a:pt x="619594" y="248134"/>
                    <a:pt x="588970" y="278758"/>
                  </a:cubicBezTo>
                  <a:cubicBezTo>
                    <a:pt x="558347" y="309381"/>
                    <a:pt x="516813" y="326585"/>
                    <a:pt x="473505" y="326585"/>
                  </a:cubicBezTo>
                  <a:lnTo>
                    <a:pt x="163293" y="326585"/>
                  </a:lnTo>
                  <a:cubicBezTo>
                    <a:pt x="119985" y="326585"/>
                    <a:pt x="78451" y="309381"/>
                    <a:pt x="47827" y="278758"/>
                  </a:cubicBezTo>
                  <a:cubicBezTo>
                    <a:pt x="17204" y="248134"/>
                    <a:pt x="0" y="206600"/>
                    <a:pt x="0" y="163293"/>
                  </a:cubicBezTo>
                  <a:lnTo>
                    <a:pt x="0" y="163293"/>
                  </a:lnTo>
                  <a:cubicBezTo>
                    <a:pt x="0" y="119985"/>
                    <a:pt x="17204" y="78451"/>
                    <a:pt x="47827" y="47827"/>
                  </a:cubicBezTo>
                  <a:cubicBezTo>
                    <a:pt x="78451" y="17204"/>
                    <a:pt x="119985" y="0"/>
                    <a:pt x="163293" y="0"/>
                  </a:cubicBezTo>
                  <a:close/>
                </a:path>
              </a:pathLst>
            </a:custGeom>
            <a:solidFill>
              <a:srgbClr val="EBA545"/>
            </a:solidFill>
          </p:spPr>
          <p:txBody>
            <a:bodyPr/>
            <a:lstStyle/>
            <a:p>
              <a:endParaRPr lang="en-GB"/>
            </a:p>
          </p:txBody>
        </p:sp>
        <p:sp>
          <p:nvSpPr>
            <p:cNvPr id="27" name="TextBox 27"/>
            <p:cNvSpPr txBox="1"/>
            <p:nvPr/>
          </p:nvSpPr>
          <p:spPr>
            <a:xfrm>
              <a:off x="0" y="-19050"/>
              <a:ext cx="636798" cy="345635"/>
            </a:xfrm>
            <a:prstGeom prst="rect">
              <a:avLst/>
            </a:prstGeom>
          </p:spPr>
          <p:txBody>
            <a:bodyPr lIns="50800" tIns="50800" rIns="50800" bIns="50800" rtlCol="0" anchor="ctr"/>
            <a:lstStyle/>
            <a:p>
              <a:pPr algn="ctr">
                <a:lnSpc>
                  <a:spcPts val="2859"/>
                </a:lnSpc>
              </a:pPr>
              <a:r>
                <a:rPr lang="en-US" sz="2000" dirty="0">
                  <a:solidFill>
                    <a:srgbClr val="000000"/>
                  </a:solidFill>
                  <a:latin typeface="Montserrat Light"/>
                </a:rPr>
                <a:t>Wait for the assistant to respond</a:t>
              </a:r>
            </a:p>
          </p:txBody>
        </p:sp>
      </p:grpSp>
      <p:grpSp>
        <p:nvGrpSpPr>
          <p:cNvPr id="28" name="Group 28"/>
          <p:cNvGrpSpPr/>
          <p:nvPr/>
        </p:nvGrpSpPr>
        <p:grpSpPr>
          <a:xfrm>
            <a:off x="11207953" y="2539756"/>
            <a:ext cx="3043206" cy="1110991"/>
            <a:chOff x="0" y="0"/>
            <a:chExt cx="801503" cy="292607"/>
          </a:xfrm>
        </p:grpSpPr>
        <p:sp>
          <p:nvSpPr>
            <p:cNvPr id="29" name="Freeform 29"/>
            <p:cNvSpPr/>
            <p:nvPr/>
          </p:nvSpPr>
          <p:spPr>
            <a:xfrm>
              <a:off x="0" y="0"/>
              <a:ext cx="801503" cy="292607"/>
            </a:xfrm>
            <a:custGeom>
              <a:avLst/>
              <a:gdLst/>
              <a:ahLst/>
              <a:cxnLst/>
              <a:rect l="l" t="t" r="r" b="b"/>
              <a:pathLst>
                <a:path w="801503" h="292607">
                  <a:moveTo>
                    <a:pt x="129744" y="0"/>
                  </a:moveTo>
                  <a:lnTo>
                    <a:pt x="671759" y="0"/>
                  </a:lnTo>
                  <a:cubicBezTo>
                    <a:pt x="743414" y="0"/>
                    <a:pt x="801503" y="58088"/>
                    <a:pt x="801503" y="129744"/>
                  </a:cubicBezTo>
                  <a:lnTo>
                    <a:pt x="801503" y="162863"/>
                  </a:lnTo>
                  <a:cubicBezTo>
                    <a:pt x="801503" y="234518"/>
                    <a:pt x="743414" y="292607"/>
                    <a:pt x="671759" y="292607"/>
                  </a:cubicBezTo>
                  <a:lnTo>
                    <a:pt x="129744" y="292607"/>
                  </a:lnTo>
                  <a:cubicBezTo>
                    <a:pt x="58088" y="292607"/>
                    <a:pt x="0" y="234518"/>
                    <a:pt x="0" y="162863"/>
                  </a:cubicBezTo>
                  <a:lnTo>
                    <a:pt x="0" y="129744"/>
                  </a:lnTo>
                  <a:cubicBezTo>
                    <a:pt x="0" y="58088"/>
                    <a:pt x="58088" y="0"/>
                    <a:pt x="129744" y="0"/>
                  </a:cubicBezTo>
                  <a:close/>
                </a:path>
              </a:pathLst>
            </a:custGeom>
            <a:solidFill>
              <a:srgbClr val="EBA545"/>
            </a:solidFill>
          </p:spPr>
          <p:txBody>
            <a:bodyPr/>
            <a:lstStyle/>
            <a:p>
              <a:endParaRPr lang="en-GB"/>
            </a:p>
          </p:txBody>
        </p:sp>
        <p:sp>
          <p:nvSpPr>
            <p:cNvPr id="30" name="TextBox 30"/>
            <p:cNvSpPr txBox="1"/>
            <p:nvPr/>
          </p:nvSpPr>
          <p:spPr>
            <a:xfrm>
              <a:off x="0" y="-19050"/>
              <a:ext cx="801503" cy="311657"/>
            </a:xfrm>
            <a:prstGeom prst="rect">
              <a:avLst/>
            </a:prstGeom>
          </p:spPr>
          <p:txBody>
            <a:bodyPr lIns="50800" tIns="50800" rIns="50800" bIns="50800" rtlCol="0" anchor="ctr"/>
            <a:lstStyle/>
            <a:p>
              <a:pPr algn="ctr">
                <a:lnSpc>
                  <a:spcPts val="2859"/>
                </a:lnSpc>
              </a:pPr>
              <a:r>
                <a:rPr lang="en-US" sz="2000" dirty="0">
                  <a:solidFill>
                    <a:srgbClr val="000000"/>
                  </a:solidFill>
                  <a:latin typeface="Montserrat Light"/>
                </a:rPr>
                <a:t>Find information with voice search</a:t>
              </a:r>
            </a:p>
          </p:txBody>
        </p:sp>
      </p:grpSp>
      <p:grpSp>
        <p:nvGrpSpPr>
          <p:cNvPr id="31" name="Group 31"/>
          <p:cNvGrpSpPr/>
          <p:nvPr/>
        </p:nvGrpSpPr>
        <p:grpSpPr>
          <a:xfrm>
            <a:off x="7360148" y="2294275"/>
            <a:ext cx="2417841" cy="1110991"/>
            <a:chOff x="0" y="0"/>
            <a:chExt cx="636798" cy="292607"/>
          </a:xfrm>
        </p:grpSpPr>
        <p:sp>
          <p:nvSpPr>
            <p:cNvPr id="32" name="Freeform 32"/>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33" name="TextBox 33"/>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dirty="0">
                  <a:solidFill>
                    <a:srgbClr val="000000"/>
                  </a:solidFill>
                  <a:latin typeface="Montserrat Light"/>
                </a:rPr>
                <a:t>Find the information you need</a:t>
              </a:r>
            </a:p>
          </p:txBody>
        </p:sp>
      </p:grpSp>
      <p:sp>
        <p:nvSpPr>
          <p:cNvPr id="34" name="TextBox 34"/>
          <p:cNvSpPr txBox="1"/>
          <p:nvPr/>
        </p:nvSpPr>
        <p:spPr>
          <a:xfrm>
            <a:off x="2283664" y="4284963"/>
            <a:ext cx="3606292"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Bold"/>
              </a:rPr>
              <a:t>Instructions panel</a:t>
            </a:r>
          </a:p>
        </p:txBody>
      </p:sp>
      <p:grpSp>
        <p:nvGrpSpPr>
          <p:cNvPr id="35" name="Group 35"/>
          <p:cNvGrpSpPr/>
          <p:nvPr/>
        </p:nvGrpSpPr>
        <p:grpSpPr>
          <a:xfrm>
            <a:off x="6151228" y="4483196"/>
            <a:ext cx="8452608" cy="1110991"/>
            <a:chOff x="0" y="0"/>
            <a:chExt cx="2226201" cy="292607"/>
          </a:xfrm>
        </p:grpSpPr>
        <p:sp>
          <p:nvSpPr>
            <p:cNvPr id="36" name="Freeform 36"/>
            <p:cNvSpPr/>
            <p:nvPr/>
          </p:nvSpPr>
          <p:spPr>
            <a:xfrm>
              <a:off x="0" y="0"/>
              <a:ext cx="2226201" cy="292607"/>
            </a:xfrm>
            <a:custGeom>
              <a:avLst/>
              <a:gdLst/>
              <a:ahLst/>
              <a:cxnLst/>
              <a:rect l="l" t="t" r="r" b="b"/>
              <a:pathLst>
                <a:path w="2226201" h="292607">
                  <a:moveTo>
                    <a:pt x="46712" y="0"/>
                  </a:moveTo>
                  <a:lnTo>
                    <a:pt x="2179489" y="0"/>
                  </a:lnTo>
                  <a:cubicBezTo>
                    <a:pt x="2191878" y="0"/>
                    <a:pt x="2203759" y="4921"/>
                    <a:pt x="2212520" y="13682"/>
                  </a:cubicBezTo>
                  <a:cubicBezTo>
                    <a:pt x="2221280" y="22442"/>
                    <a:pt x="2226201" y="34323"/>
                    <a:pt x="2226201" y="46712"/>
                  </a:cubicBezTo>
                  <a:lnTo>
                    <a:pt x="2226201" y="245895"/>
                  </a:lnTo>
                  <a:cubicBezTo>
                    <a:pt x="2226201" y="258284"/>
                    <a:pt x="2221280" y="270165"/>
                    <a:pt x="2212520" y="278925"/>
                  </a:cubicBezTo>
                  <a:cubicBezTo>
                    <a:pt x="2203759" y="287685"/>
                    <a:pt x="2191878" y="292607"/>
                    <a:pt x="2179489" y="292607"/>
                  </a:cubicBezTo>
                  <a:lnTo>
                    <a:pt x="46712" y="292607"/>
                  </a:lnTo>
                  <a:cubicBezTo>
                    <a:pt x="34323" y="292607"/>
                    <a:pt x="22442" y="287685"/>
                    <a:pt x="13682" y="278925"/>
                  </a:cubicBezTo>
                  <a:cubicBezTo>
                    <a:pt x="4921" y="270165"/>
                    <a:pt x="0" y="258284"/>
                    <a:pt x="0" y="245895"/>
                  </a:cubicBezTo>
                  <a:lnTo>
                    <a:pt x="0" y="46712"/>
                  </a:lnTo>
                  <a:cubicBezTo>
                    <a:pt x="0" y="34323"/>
                    <a:pt x="4921" y="22442"/>
                    <a:pt x="13682" y="13682"/>
                  </a:cubicBezTo>
                  <a:cubicBezTo>
                    <a:pt x="22442" y="4921"/>
                    <a:pt x="34323" y="0"/>
                    <a:pt x="46712" y="0"/>
                  </a:cubicBezTo>
                  <a:close/>
                </a:path>
              </a:pathLst>
            </a:custGeom>
            <a:solidFill>
              <a:srgbClr val="EBA545"/>
            </a:solidFill>
          </p:spPr>
          <p:txBody>
            <a:bodyPr/>
            <a:lstStyle/>
            <a:p>
              <a:endParaRPr lang="en-GB"/>
            </a:p>
          </p:txBody>
        </p:sp>
        <p:sp>
          <p:nvSpPr>
            <p:cNvPr id="37" name="TextBox 37"/>
            <p:cNvSpPr txBox="1"/>
            <p:nvPr/>
          </p:nvSpPr>
          <p:spPr>
            <a:xfrm>
              <a:off x="0" y="-19050"/>
              <a:ext cx="2226201"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Familiarize yourself with the tools before using the application</a:t>
              </a:r>
            </a:p>
          </p:txBody>
        </p:sp>
      </p:grpSp>
      <p:sp>
        <p:nvSpPr>
          <p:cNvPr id="38" name="AutoShape 38"/>
          <p:cNvSpPr/>
          <p:nvPr/>
        </p:nvSpPr>
        <p:spPr>
          <a:xfrm flipV="1">
            <a:off x="8960235" y="1092044"/>
            <a:ext cx="2027871" cy="17594"/>
          </a:xfrm>
          <a:prstGeom prst="line">
            <a:avLst/>
          </a:prstGeom>
          <a:ln w="38100" cap="flat">
            <a:solidFill>
              <a:srgbClr val="2C2F6F"/>
            </a:solidFill>
            <a:prstDash val="sysDash"/>
            <a:headEnd type="none" w="sm" len="sm"/>
            <a:tailEnd type="arrow" w="med" len="sm"/>
          </a:ln>
        </p:spPr>
        <p:txBody>
          <a:bodyPr/>
          <a:lstStyle/>
          <a:p>
            <a:endParaRPr lang="en-GB"/>
          </a:p>
        </p:txBody>
      </p:sp>
      <p:sp>
        <p:nvSpPr>
          <p:cNvPr id="39" name="AutoShape 39"/>
          <p:cNvSpPr/>
          <p:nvPr/>
        </p:nvSpPr>
        <p:spPr>
          <a:xfrm>
            <a:off x="13362444" y="1352493"/>
            <a:ext cx="1500076" cy="348740"/>
          </a:xfrm>
          <a:prstGeom prst="line">
            <a:avLst/>
          </a:prstGeom>
          <a:ln w="38100" cap="flat">
            <a:solidFill>
              <a:srgbClr val="2C2F6F"/>
            </a:solidFill>
            <a:prstDash val="sysDash"/>
            <a:headEnd type="none" w="sm" len="sm"/>
            <a:tailEnd type="arrow" w="med" len="sm"/>
          </a:ln>
        </p:spPr>
        <p:txBody>
          <a:bodyPr/>
          <a:lstStyle/>
          <a:p>
            <a:endParaRPr lang="en-GB"/>
          </a:p>
        </p:txBody>
      </p:sp>
      <p:sp>
        <p:nvSpPr>
          <p:cNvPr id="40" name="AutoShape 40"/>
          <p:cNvSpPr/>
          <p:nvPr/>
        </p:nvSpPr>
        <p:spPr>
          <a:xfrm flipH="1" flipV="1">
            <a:off x="9777987" y="2921100"/>
            <a:ext cx="1430372" cy="84396"/>
          </a:xfrm>
          <a:prstGeom prst="line">
            <a:avLst/>
          </a:prstGeom>
          <a:ln w="38100" cap="flat">
            <a:solidFill>
              <a:srgbClr val="2C2F6F"/>
            </a:solidFill>
            <a:prstDash val="sysDash"/>
            <a:headEnd type="none" w="sm" len="sm"/>
            <a:tailEnd type="arrow" w="med" len="sm"/>
          </a:ln>
        </p:spPr>
        <p:txBody>
          <a:bodyPr/>
          <a:lstStyle/>
          <a:p>
            <a:endParaRPr lang="en-GB"/>
          </a:p>
        </p:txBody>
      </p:sp>
      <p:sp>
        <p:nvSpPr>
          <p:cNvPr id="41" name="AutoShape 41"/>
          <p:cNvSpPr/>
          <p:nvPr/>
        </p:nvSpPr>
        <p:spPr>
          <a:xfrm flipV="1">
            <a:off x="1115734" y="2032312"/>
            <a:ext cx="918035" cy="5771897"/>
          </a:xfrm>
          <a:prstGeom prst="line">
            <a:avLst/>
          </a:prstGeom>
          <a:ln w="38100" cap="flat">
            <a:solidFill>
              <a:srgbClr val="2C2F6F"/>
            </a:solidFill>
            <a:prstDash val="solid"/>
            <a:headEnd type="none" w="sm" len="sm"/>
            <a:tailEnd type="arrow" w="med" len="sm"/>
          </a:ln>
        </p:spPr>
        <p:txBody>
          <a:bodyPr/>
          <a:lstStyle/>
          <a:p>
            <a:endParaRPr lang="en-GB"/>
          </a:p>
        </p:txBody>
      </p:sp>
      <p:sp>
        <p:nvSpPr>
          <p:cNvPr id="42" name="AutoShape 42"/>
          <p:cNvSpPr/>
          <p:nvPr/>
        </p:nvSpPr>
        <p:spPr>
          <a:xfrm flipV="1">
            <a:off x="1296978" y="4964557"/>
            <a:ext cx="736791" cy="2839652"/>
          </a:xfrm>
          <a:prstGeom prst="line">
            <a:avLst/>
          </a:prstGeom>
          <a:ln w="38100" cap="flat">
            <a:solidFill>
              <a:srgbClr val="2C2F6F"/>
            </a:solidFill>
            <a:prstDash val="solid"/>
            <a:headEnd type="none" w="sm" len="sm"/>
            <a:tailEnd type="arrow" w="med" len="sm"/>
          </a:ln>
        </p:spPr>
        <p:txBody>
          <a:bodyPr/>
          <a:lstStyle/>
          <a:p>
            <a:endParaRPr lang="en-GB"/>
          </a:p>
        </p:txBody>
      </p:sp>
      <p:sp>
        <p:nvSpPr>
          <p:cNvPr id="43" name="AutoShape 43"/>
          <p:cNvSpPr/>
          <p:nvPr/>
        </p:nvSpPr>
        <p:spPr>
          <a:xfrm flipV="1">
            <a:off x="1476185" y="7021036"/>
            <a:ext cx="557585" cy="1197484"/>
          </a:xfrm>
          <a:prstGeom prst="line">
            <a:avLst/>
          </a:prstGeom>
          <a:ln w="38100" cap="flat">
            <a:solidFill>
              <a:srgbClr val="2C2F6F"/>
            </a:solidFill>
            <a:prstDash val="solid"/>
            <a:headEnd type="none" w="sm" len="sm"/>
            <a:tailEnd type="arrow" w="med" len="sm"/>
          </a:ln>
        </p:spPr>
        <p:txBody>
          <a:bodyPr/>
          <a:lstStyle/>
          <a:p>
            <a:endParaRPr lang="en-GB"/>
          </a:p>
        </p:txBody>
      </p:sp>
      <p:sp>
        <p:nvSpPr>
          <p:cNvPr id="44" name="TextBox 44"/>
          <p:cNvSpPr txBox="1"/>
          <p:nvPr/>
        </p:nvSpPr>
        <p:spPr>
          <a:xfrm>
            <a:off x="2283664" y="6316647"/>
            <a:ext cx="3606292"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Bold"/>
              </a:rPr>
              <a:t>Panel of authors</a:t>
            </a:r>
          </a:p>
        </p:txBody>
      </p:sp>
      <p:grpSp>
        <p:nvGrpSpPr>
          <p:cNvPr id="45" name="Group 45"/>
          <p:cNvGrpSpPr/>
          <p:nvPr/>
        </p:nvGrpSpPr>
        <p:grpSpPr>
          <a:xfrm>
            <a:off x="6221896" y="6421422"/>
            <a:ext cx="5609135" cy="1110991"/>
            <a:chOff x="0" y="0"/>
            <a:chExt cx="1477303" cy="292607"/>
          </a:xfrm>
        </p:grpSpPr>
        <p:sp>
          <p:nvSpPr>
            <p:cNvPr id="46" name="Freeform 46"/>
            <p:cNvSpPr/>
            <p:nvPr/>
          </p:nvSpPr>
          <p:spPr>
            <a:xfrm>
              <a:off x="0" y="0"/>
              <a:ext cx="1477303" cy="292607"/>
            </a:xfrm>
            <a:custGeom>
              <a:avLst/>
              <a:gdLst/>
              <a:ahLst/>
              <a:cxnLst/>
              <a:rect l="l" t="t" r="r" b="b"/>
              <a:pathLst>
                <a:path w="1477303" h="292607">
                  <a:moveTo>
                    <a:pt x="70392" y="0"/>
                  </a:moveTo>
                  <a:lnTo>
                    <a:pt x="1406911" y="0"/>
                  </a:lnTo>
                  <a:cubicBezTo>
                    <a:pt x="1445788" y="0"/>
                    <a:pt x="1477303" y="31516"/>
                    <a:pt x="1477303" y="70392"/>
                  </a:cubicBezTo>
                  <a:lnTo>
                    <a:pt x="1477303" y="222215"/>
                  </a:lnTo>
                  <a:cubicBezTo>
                    <a:pt x="1477303" y="261091"/>
                    <a:pt x="1445788" y="292607"/>
                    <a:pt x="1406911" y="292607"/>
                  </a:cubicBezTo>
                  <a:lnTo>
                    <a:pt x="70392" y="292607"/>
                  </a:lnTo>
                  <a:cubicBezTo>
                    <a:pt x="31516" y="292607"/>
                    <a:pt x="0" y="261091"/>
                    <a:pt x="0" y="222215"/>
                  </a:cubicBezTo>
                  <a:lnTo>
                    <a:pt x="0" y="70392"/>
                  </a:lnTo>
                  <a:cubicBezTo>
                    <a:pt x="0" y="31516"/>
                    <a:pt x="31516" y="0"/>
                    <a:pt x="70392" y="0"/>
                  </a:cubicBezTo>
                  <a:close/>
                </a:path>
              </a:pathLst>
            </a:custGeom>
            <a:solidFill>
              <a:srgbClr val="EBA545"/>
            </a:solidFill>
          </p:spPr>
          <p:txBody>
            <a:bodyPr/>
            <a:lstStyle/>
            <a:p>
              <a:endParaRPr lang="en-GB"/>
            </a:p>
          </p:txBody>
        </p:sp>
        <p:sp>
          <p:nvSpPr>
            <p:cNvPr id="47" name="TextBox 47"/>
            <p:cNvSpPr txBox="1"/>
            <p:nvPr/>
          </p:nvSpPr>
          <p:spPr>
            <a:xfrm>
              <a:off x="0" y="-19050"/>
              <a:ext cx="1477303"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Meet the authors of the application</a:t>
              </a:r>
            </a:p>
          </p:txBody>
        </p:sp>
      </p:grpSp>
      <p:sp>
        <p:nvSpPr>
          <p:cNvPr id="48" name="TextBox 48"/>
          <p:cNvSpPr txBox="1"/>
          <p:nvPr/>
        </p:nvSpPr>
        <p:spPr>
          <a:xfrm>
            <a:off x="2283664" y="8354076"/>
            <a:ext cx="3606292" cy="294953"/>
          </a:xfrm>
          <a:prstGeom prst="rect">
            <a:avLst/>
          </a:prstGeom>
        </p:spPr>
        <p:txBody>
          <a:bodyPr lIns="0" tIns="0" rIns="0" bIns="0" rtlCol="0" anchor="t">
            <a:spAutoFit/>
          </a:bodyPr>
          <a:lstStyle/>
          <a:p>
            <a:pPr lvl="0">
              <a:lnSpc>
                <a:spcPts val="2327"/>
              </a:lnSpc>
              <a:spcBef>
                <a:spcPct val="0"/>
              </a:spcBef>
            </a:pPr>
            <a:r>
              <a:rPr lang="en-US" sz="2195" dirty="0">
                <a:solidFill>
                  <a:srgbClr val="171A59"/>
                </a:solidFill>
                <a:latin typeface="Arimo Bold"/>
              </a:rPr>
              <a:t>Future use panel</a:t>
            </a:r>
          </a:p>
        </p:txBody>
      </p:sp>
      <p:grpSp>
        <p:nvGrpSpPr>
          <p:cNvPr id="49" name="Group 49"/>
          <p:cNvGrpSpPr/>
          <p:nvPr/>
        </p:nvGrpSpPr>
        <p:grpSpPr>
          <a:xfrm>
            <a:off x="4697569" y="8702804"/>
            <a:ext cx="4262666" cy="1110991"/>
            <a:chOff x="0" y="0"/>
            <a:chExt cx="1122678" cy="292607"/>
          </a:xfrm>
        </p:grpSpPr>
        <p:sp>
          <p:nvSpPr>
            <p:cNvPr id="50" name="Freeform 50"/>
            <p:cNvSpPr/>
            <p:nvPr/>
          </p:nvSpPr>
          <p:spPr>
            <a:xfrm>
              <a:off x="0" y="0"/>
              <a:ext cx="1122678" cy="292607"/>
            </a:xfrm>
            <a:custGeom>
              <a:avLst/>
              <a:gdLst/>
              <a:ahLst/>
              <a:cxnLst/>
              <a:rect l="l" t="t" r="r" b="b"/>
              <a:pathLst>
                <a:path w="1122678" h="292607">
                  <a:moveTo>
                    <a:pt x="92627" y="0"/>
                  </a:moveTo>
                  <a:lnTo>
                    <a:pt x="1030050" y="0"/>
                  </a:lnTo>
                  <a:cubicBezTo>
                    <a:pt x="1081207" y="0"/>
                    <a:pt x="1122678" y="41471"/>
                    <a:pt x="1122678" y="92627"/>
                  </a:cubicBezTo>
                  <a:lnTo>
                    <a:pt x="1122678" y="199980"/>
                  </a:lnTo>
                  <a:cubicBezTo>
                    <a:pt x="1122678" y="251136"/>
                    <a:pt x="1081207" y="292607"/>
                    <a:pt x="1030050" y="292607"/>
                  </a:cubicBezTo>
                  <a:lnTo>
                    <a:pt x="92627" y="292607"/>
                  </a:lnTo>
                  <a:cubicBezTo>
                    <a:pt x="41471" y="292607"/>
                    <a:pt x="0" y="251136"/>
                    <a:pt x="0" y="199980"/>
                  </a:cubicBezTo>
                  <a:lnTo>
                    <a:pt x="0" y="92627"/>
                  </a:lnTo>
                  <a:cubicBezTo>
                    <a:pt x="0" y="41471"/>
                    <a:pt x="41471" y="0"/>
                    <a:pt x="92627" y="0"/>
                  </a:cubicBezTo>
                  <a:close/>
                </a:path>
              </a:pathLst>
            </a:custGeom>
            <a:solidFill>
              <a:srgbClr val="EBA545"/>
            </a:solidFill>
          </p:spPr>
          <p:txBody>
            <a:bodyPr/>
            <a:lstStyle/>
            <a:p>
              <a:endParaRPr lang="en-GB"/>
            </a:p>
          </p:txBody>
        </p:sp>
        <p:sp>
          <p:nvSpPr>
            <p:cNvPr id="51" name="TextBox 51"/>
            <p:cNvSpPr txBox="1"/>
            <p:nvPr/>
          </p:nvSpPr>
          <p:spPr>
            <a:xfrm>
              <a:off x="0" y="-19050"/>
              <a:ext cx="1122678"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Get acquainted with the future use panel</a:t>
              </a:r>
            </a:p>
          </p:txBody>
        </p:sp>
      </p:grpSp>
      <p:grpSp>
        <p:nvGrpSpPr>
          <p:cNvPr id="52" name="Group 52"/>
          <p:cNvGrpSpPr/>
          <p:nvPr/>
        </p:nvGrpSpPr>
        <p:grpSpPr>
          <a:xfrm>
            <a:off x="9777990" y="8173101"/>
            <a:ext cx="8225824" cy="1808830"/>
            <a:chOff x="0" y="0"/>
            <a:chExt cx="2166472" cy="476400"/>
          </a:xfrm>
        </p:grpSpPr>
        <p:sp>
          <p:nvSpPr>
            <p:cNvPr id="53" name="Freeform 53"/>
            <p:cNvSpPr/>
            <p:nvPr/>
          </p:nvSpPr>
          <p:spPr>
            <a:xfrm>
              <a:off x="0" y="0"/>
              <a:ext cx="2166472" cy="476400"/>
            </a:xfrm>
            <a:custGeom>
              <a:avLst/>
              <a:gdLst/>
              <a:ahLst/>
              <a:cxnLst/>
              <a:rect l="l" t="t" r="r" b="b"/>
              <a:pathLst>
                <a:path w="2166472" h="476400">
                  <a:moveTo>
                    <a:pt x="48000" y="0"/>
                  </a:moveTo>
                  <a:lnTo>
                    <a:pt x="2118472" y="0"/>
                  </a:lnTo>
                  <a:cubicBezTo>
                    <a:pt x="2144982" y="0"/>
                    <a:pt x="2166472" y="21490"/>
                    <a:pt x="2166472" y="48000"/>
                  </a:cubicBezTo>
                  <a:lnTo>
                    <a:pt x="2166472" y="428400"/>
                  </a:lnTo>
                  <a:cubicBezTo>
                    <a:pt x="2166472" y="454909"/>
                    <a:pt x="2144982" y="476400"/>
                    <a:pt x="2118472" y="476400"/>
                  </a:cubicBezTo>
                  <a:lnTo>
                    <a:pt x="48000" y="476400"/>
                  </a:lnTo>
                  <a:cubicBezTo>
                    <a:pt x="21490" y="476400"/>
                    <a:pt x="0" y="454909"/>
                    <a:pt x="0" y="428400"/>
                  </a:cubicBezTo>
                  <a:lnTo>
                    <a:pt x="0" y="48000"/>
                  </a:lnTo>
                  <a:cubicBezTo>
                    <a:pt x="0" y="21490"/>
                    <a:pt x="21490" y="0"/>
                    <a:pt x="48000" y="0"/>
                  </a:cubicBezTo>
                  <a:close/>
                </a:path>
              </a:pathLst>
            </a:custGeom>
            <a:solidFill>
              <a:srgbClr val="CADFDF"/>
            </a:solidFill>
          </p:spPr>
          <p:txBody>
            <a:bodyPr/>
            <a:lstStyle/>
            <a:p>
              <a:endParaRPr lang="en-GB"/>
            </a:p>
          </p:txBody>
        </p:sp>
        <p:sp>
          <p:nvSpPr>
            <p:cNvPr id="54" name="TextBox 54"/>
            <p:cNvSpPr txBox="1"/>
            <p:nvPr/>
          </p:nvSpPr>
          <p:spPr>
            <a:xfrm>
              <a:off x="0" y="-19050"/>
              <a:ext cx="2166472" cy="495450"/>
            </a:xfrm>
            <a:prstGeom prst="rect">
              <a:avLst/>
            </a:prstGeom>
          </p:spPr>
          <p:txBody>
            <a:bodyPr lIns="50800" tIns="50800" rIns="50800" bIns="50800" rtlCol="0" anchor="ctr"/>
            <a:lstStyle/>
            <a:p>
              <a:pPr algn="ctr">
                <a:lnSpc>
                  <a:spcPts val="2859"/>
                </a:lnSpc>
              </a:pPr>
              <a:endParaRPr/>
            </a:p>
          </p:txBody>
        </p:sp>
      </p:grpSp>
      <p:sp>
        <p:nvSpPr>
          <p:cNvPr id="55" name="TextBox 55"/>
          <p:cNvSpPr txBox="1"/>
          <p:nvPr/>
        </p:nvSpPr>
        <p:spPr>
          <a:xfrm>
            <a:off x="10027885" y="8354076"/>
            <a:ext cx="3606292" cy="294953"/>
          </a:xfrm>
          <a:prstGeom prst="rect">
            <a:avLst/>
          </a:prstGeom>
        </p:spPr>
        <p:txBody>
          <a:bodyPr lIns="0" tIns="0" rIns="0" bIns="0" rtlCol="0" anchor="t">
            <a:spAutoFit/>
          </a:bodyPr>
          <a:lstStyle/>
          <a:p>
            <a:pPr lvl="0">
              <a:lnSpc>
                <a:spcPts val="2327"/>
              </a:lnSpc>
              <a:spcBef>
                <a:spcPct val="0"/>
              </a:spcBef>
            </a:pPr>
            <a:r>
              <a:rPr lang="en-US" sz="2195" dirty="0">
                <a:solidFill>
                  <a:srgbClr val="171A59"/>
                </a:solidFill>
                <a:latin typeface="Arimo Bold"/>
              </a:rPr>
              <a:t>License panel</a:t>
            </a:r>
          </a:p>
        </p:txBody>
      </p:sp>
      <p:grpSp>
        <p:nvGrpSpPr>
          <p:cNvPr id="56" name="Group 56"/>
          <p:cNvGrpSpPr/>
          <p:nvPr/>
        </p:nvGrpSpPr>
        <p:grpSpPr>
          <a:xfrm>
            <a:off x="12436633" y="8675161"/>
            <a:ext cx="5294517" cy="1110991"/>
            <a:chOff x="0" y="0"/>
            <a:chExt cx="1394441" cy="292607"/>
          </a:xfrm>
        </p:grpSpPr>
        <p:sp>
          <p:nvSpPr>
            <p:cNvPr id="57" name="Freeform 57"/>
            <p:cNvSpPr/>
            <p:nvPr/>
          </p:nvSpPr>
          <p:spPr>
            <a:xfrm>
              <a:off x="0" y="0"/>
              <a:ext cx="1394441" cy="292607"/>
            </a:xfrm>
            <a:custGeom>
              <a:avLst/>
              <a:gdLst/>
              <a:ahLst/>
              <a:cxnLst/>
              <a:rect l="l" t="t" r="r" b="b"/>
              <a:pathLst>
                <a:path w="1394441" h="292607">
                  <a:moveTo>
                    <a:pt x="74575" y="0"/>
                  </a:moveTo>
                  <a:lnTo>
                    <a:pt x="1319866" y="0"/>
                  </a:lnTo>
                  <a:cubicBezTo>
                    <a:pt x="1361053" y="0"/>
                    <a:pt x="1394441" y="33388"/>
                    <a:pt x="1394441" y="74575"/>
                  </a:cubicBezTo>
                  <a:lnTo>
                    <a:pt x="1394441" y="218032"/>
                  </a:lnTo>
                  <a:cubicBezTo>
                    <a:pt x="1394441" y="237810"/>
                    <a:pt x="1386584" y="256779"/>
                    <a:pt x="1372598" y="270764"/>
                  </a:cubicBezTo>
                  <a:cubicBezTo>
                    <a:pt x="1358613" y="284750"/>
                    <a:pt x="1339644" y="292607"/>
                    <a:pt x="1319866" y="292607"/>
                  </a:cubicBezTo>
                  <a:lnTo>
                    <a:pt x="74575" y="292607"/>
                  </a:lnTo>
                  <a:cubicBezTo>
                    <a:pt x="54796" y="292607"/>
                    <a:pt x="35828" y="284750"/>
                    <a:pt x="21842" y="270764"/>
                  </a:cubicBezTo>
                  <a:cubicBezTo>
                    <a:pt x="7857" y="256779"/>
                    <a:pt x="0" y="237810"/>
                    <a:pt x="0" y="218032"/>
                  </a:cubicBezTo>
                  <a:lnTo>
                    <a:pt x="0" y="74575"/>
                  </a:lnTo>
                  <a:cubicBezTo>
                    <a:pt x="0" y="54796"/>
                    <a:pt x="7857" y="35828"/>
                    <a:pt x="21842" y="21842"/>
                  </a:cubicBezTo>
                  <a:cubicBezTo>
                    <a:pt x="35828" y="7857"/>
                    <a:pt x="54796" y="0"/>
                    <a:pt x="74575" y="0"/>
                  </a:cubicBezTo>
                  <a:close/>
                </a:path>
              </a:pathLst>
            </a:custGeom>
            <a:solidFill>
              <a:srgbClr val="EBA545"/>
            </a:solidFill>
          </p:spPr>
          <p:txBody>
            <a:bodyPr/>
            <a:lstStyle/>
            <a:p>
              <a:endParaRPr lang="en-GB"/>
            </a:p>
          </p:txBody>
        </p:sp>
        <p:sp>
          <p:nvSpPr>
            <p:cNvPr id="58" name="TextBox 58"/>
            <p:cNvSpPr txBox="1"/>
            <p:nvPr/>
          </p:nvSpPr>
          <p:spPr>
            <a:xfrm>
              <a:off x="0" y="-19050"/>
              <a:ext cx="1394441"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Read the licenses of the programs included in the application</a:t>
              </a:r>
            </a:p>
          </p:txBody>
        </p:sp>
      </p:grpSp>
      <p:sp>
        <p:nvSpPr>
          <p:cNvPr id="59" name="AutoShape 59"/>
          <p:cNvSpPr/>
          <p:nvPr/>
        </p:nvSpPr>
        <p:spPr>
          <a:xfrm flipV="1">
            <a:off x="1476185" y="9077516"/>
            <a:ext cx="557585" cy="245994"/>
          </a:xfrm>
          <a:prstGeom prst="line">
            <a:avLst/>
          </a:prstGeom>
          <a:ln w="38100" cap="flat">
            <a:solidFill>
              <a:srgbClr val="2C2F6F"/>
            </a:solidFill>
            <a:prstDash val="solid"/>
            <a:headEnd type="none" w="sm" len="sm"/>
            <a:tailEnd type="arrow" w="med" len="sm"/>
          </a:ln>
        </p:spPr>
        <p:txBody>
          <a:bodyPr/>
          <a:lstStyle/>
          <a:p>
            <a:endParaRPr lang="en-GB"/>
          </a:p>
        </p:txBody>
      </p:sp>
      <p:sp>
        <p:nvSpPr>
          <p:cNvPr id="60" name="AutoShape 60"/>
          <p:cNvSpPr/>
          <p:nvPr/>
        </p:nvSpPr>
        <p:spPr>
          <a:xfrm>
            <a:off x="4697569" y="2426131"/>
            <a:ext cx="2666516" cy="291784"/>
          </a:xfrm>
          <a:prstGeom prst="line">
            <a:avLst/>
          </a:prstGeom>
          <a:ln w="38100" cap="flat">
            <a:solidFill>
              <a:srgbClr val="2C2F6F"/>
            </a:solidFill>
            <a:prstDash val="sysDash"/>
            <a:headEnd type="none" w="sm" len="sm"/>
            <a:tailEnd type="arrow" w="med" len="sm"/>
          </a:ln>
        </p:spPr>
        <p:txBody>
          <a:bodyPr/>
          <a:lstStyle/>
          <a:p>
            <a:endParaRPr lang="en-GB"/>
          </a:p>
        </p:txBody>
      </p:sp>
      <p:sp>
        <p:nvSpPr>
          <p:cNvPr id="61" name="AutoShape 61"/>
          <p:cNvSpPr/>
          <p:nvPr/>
        </p:nvSpPr>
        <p:spPr>
          <a:xfrm>
            <a:off x="7919325" y="1741825"/>
            <a:ext cx="538875" cy="552450"/>
          </a:xfrm>
          <a:prstGeom prst="line">
            <a:avLst/>
          </a:prstGeom>
          <a:ln w="38100" cap="flat">
            <a:solidFill>
              <a:srgbClr val="2C2F6F"/>
            </a:solidFill>
            <a:prstDash val="sysDash"/>
            <a:headEnd type="none" w="sm" len="sm"/>
            <a:tailEnd type="arrow" w="med" len="sm"/>
          </a:ln>
        </p:spPr>
        <p:txBody>
          <a:bodyPr/>
          <a:lstStyle/>
          <a:p>
            <a:endParaRPr lang="en-GB"/>
          </a:p>
        </p:txBody>
      </p:sp>
      <p:sp>
        <p:nvSpPr>
          <p:cNvPr id="62" name="AutoShape 62"/>
          <p:cNvSpPr/>
          <p:nvPr/>
        </p:nvSpPr>
        <p:spPr>
          <a:xfrm flipV="1">
            <a:off x="14067289" y="2361145"/>
            <a:ext cx="843070" cy="283796"/>
          </a:xfrm>
          <a:prstGeom prst="line">
            <a:avLst/>
          </a:prstGeom>
          <a:ln w="38100" cap="flat">
            <a:solidFill>
              <a:srgbClr val="2C2F6F"/>
            </a:solidFill>
            <a:prstDash val="sysDash"/>
            <a:headEnd type="none" w="sm" len="sm"/>
            <a:tailEnd type="arrow" w="med" len="sm"/>
          </a:ln>
        </p:spPr>
        <p:txBody>
          <a:bodyPr/>
          <a:lstStyle/>
          <a:p>
            <a:endParaRPr lang="en-GB"/>
          </a:p>
        </p:txBody>
      </p:sp>
      <p:sp>
        <p:nvSpPr>
          <p:cNvPr id="63" name="AutoShape 59">
            <a:extLst>
              <a:ext uri="{FF2B5EF4-FFF2-40B4-BE49-F238E27FC236}">
                <a16:creationId xmlns:a16="http://schemas.microsoft.com/office/drawing/2014/main" id="{702A1B8E-A75E-1D4F-B927-4E88BB012ECF}"/>
              </a:ext>
            </a:extLst>
          </p:cNvPr>
          <p:cNvSpPr/>
          <p:nvPr/>
        </p:nvSpPr>
        <p:spPr>
          <a:xfrm flipV="1">
            <a:off x="1296979" y="9581340"/>
            <a:ext cx="8481008" cy="523240"/>
          </a:xfrm>
          <a:prstGeom prst="line">
            <a:avLst/>
          </a:prstGeom>
          <a:ln w="38100" cap="flat">
            <a:solidFill>
              <a:srgbClr val="2C2F6F"/>
            </a:solidFill>
            <a:prstDash val="solid"/>
            <a:headEnd type="none" w="sm" len="sm"/>
            <a:tailEnd type="arrow" w="med" len="sm"/>
          </a:ln>
        </p:spPr>
        <p:txBody>
          <a:bodyPr/>
          <a:lstStyle/>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883790" y="496200"/>
            <a:ext cx="8898964" cy="9294601"/>
          </a:xfrm>
          <a:custGeom>
            <a:avLst/>
            <a:gdLst/>
            <a:ahLst/>
            <a:cxnLst/>
            <a:rect l="l" t="t" r="r" b="b"/>
            <a:pathLst>
              <a:path w="8898964" h="9294601">
                <a:moveTo>
                  <a:pt x="0" y="0"/>
                </a:moveTo>
                <a:lnTo>
                  <a:pt x="8898964" y="0"/>
                </a:lnTo>
                <a:lnTo>
                  <a:pt x="8898964" y="9294600"/>
                </a:lnTo>
                <a:lnTo>
                  <a:pt x="0" y="9294600"/>
                </a:lnTo>
                <a:lnTo>
                  <a:pt x="0" y="0"/>
                </a:lnTo>
                <a:close/>
              </a:path>
            </a:pathLst>
          </a:custGeom>
          <a:blipFill>
            <a:blip r:embed="rId2"/>
            <a:stretch>
              <a:fillRect t="-2425"/>
            </a:stretch>
          </a:blipFill>
        </p:spPr>
        <p:txBody>
          <a:bodyPr/>
          <a:lstStyle/>
          <a:p>
            <a:endParaRPr lang="en-GB"/>
          </a:p>
        </p:txBody>
      </p:sp>
      <p:sp>
        <p:nvSpPr>
          <p:cNvPr id="9" name="TextBox 9"/>
          <p:cNvSpPr txBox="1"/>
          <p:nvPr/>
        </p:nvSpPr>
        <p:spPr>
          <a:xfrm>
            <a:off x="1028700" y="1066800"/>
            <a:ext cx="5933428" cy="3693319"/>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DIAGRAM OF THE BUSINESS PROCESS OF OBTAINING INFORMATION THROUGH MANUAL SEARCH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5686"/>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298197" y="4586962"/>
            <a:ext cx="9727591" cy="10111780"/>
            <a:chOff x="0" y="0"/>
            <a:chExt cx="840446" cy="873640"/>
          </a:xfrm>
        </p:grpSpPr>
        <p:sp>
          <p:nvSpPr>
            <p:cNvPr id="6" name="Freeform 6"/>
            <p:cNvSpPr/>
            <p:nvPr/>
          </p:nvSpPr>
          <p:spPr>
            <a:xfrm>
              <a:off x="0" y="0"/>
              <a:ext cx="840446" cy="873640"/>
            </a:xfrm>
            <a:custGeom>
              <a:avLst/>
              <a:gdLst/>
              <a:ahLst/>
              <a:cxnLst/>
              <a:rect l="l" t="t" r="r" b="b"/>
              <a:pathLst>
                <a:path w="840446" h="873640">
                  <a:moveTo>
                    <a:pt x="420223" y="0"/>
                  </a:moveTo>
                  <a:cubicBezTo>
                    <a:pt x="188140" y="0"/>
                    <a:pt x="0" y="195571"/>
                    <a:pt x="0" y="436820"/>
                  </a:cubicBezTo>
                  <a:cubicBezTo>
                    <a:pt x="0" y="678069"/>
                    <a:pt x="188140" y="873640"/>
                    <a:pt x="420223" y="873640"/>
                  </a:cubicBezTo>
                  <a:cubicBezTo>
                    <a:pt x="652306" y="873640"/>
                    <a:pt x="840446" y="678069"/>
                    <a:pt x="840446" y="436820"/>
                  </a:cubicBezTo>
                  <a:cubicBezTo>
                    <a:pt x="840446" y="195571"/>
                    <a:pt x="652306" y="0"/>
                    <a:pt x="420223" y="0"/>
                  </a:cubicBezTo>
                  <a:close/>
                </a:path>
              </a:pathLst>
            </a:custGeom>
            <a:solidFill>
              <a:srgbClr val="F2E982">
                <a:alpha val="57647"/>
              </a:srgbClr>
            </a:solidFill>
          </p:spPr>
          <p:txBody>
            <a:bodyPr/>
            <a:lstStyle/>
            <a:p>
              <a:endParaRPr lang="en-GB"/>
            </a:p>
          </p:txBody>
        </p:sp>
        <p:sp>
          <p:nvSpPr>
            <p:cNvPr id="7" name="TextBox 7"/>
            <p:cNvSpPr txBox="1"/>
            <p:nvPr/>
          </p:nvSpPr>
          <p:spPr>
            <a:xfrm>
              <a:off x="78792" y="62854"/>
              <a:ext cx="682863" cy="728882"/>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5201544" y="2286684"/>
            <a:ext cx="16193255" cy="11456728"/>
          </a:xfrm>
          <a:custGeom>
            <a:avLst/>
            <a:gdLst/>
            <a:ahLst/>
            <a:cxnLst/>
            <a:rect l="l" t="t" r="r" b="b"/>
            <a:pathLst>
              <a:path w="16193255" h="11456728">
                <a:moveTo>
                  <a:pt x="0" y="0"/>
                </a:moveTo>
                <a:lnTo>
                  <a:pt x="16193254" y="0"/>
                </a:lnTo>
                <a:lnTo>
                  <a:pt x="16193254"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grpSp>
        <p:nvGrpSpPr>
          <p:cNvPr id="9" name="Group 9"/>
          <p:cNvGrpSpPr/>
          <p:nvPr/>
        </p:nvGrpSpPr>
        <p:grpSpPr>
          <a:xfrm>
            <a:off x="624805" y="534070"/>
            <a:ext cx="3881586" cy="2386546"/>
            <a:chOff x="0" y="0"/>
            <a:chExt cx="1022311" cy="628555"/>
          </a:xfrm>
        </p:grpSpPr>
        <p:sp>
          <p:nvSpPr>
            <p:cNvPr id="10" name="Freeform 10"/>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1" name="TextBox 11"/>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Freeform 12"/>
          <p:cNvSpPr/>
          <p:nvPr/>
        </p:nvSpPr>
        <p:spPr>
          <a:xfrm>
            <a:off x="-329488" y="5193140"/>
            <a:ext cx="6458400" cy="6117866"/>
          </a:xfrm>
          <a:custGeom>
            <a:avLst/>
            <a:gdLst/>
            <a:ahLst/>
            <a:cxnLst/>
            <a:rect l="l" t="t" r="r" b="b"/>
            <a:pathLst>
              <a:path w="6458400" h="6117866">
                <a:moveTo>
                  <a:pt x="0" y="0"/>
                </a:moveTo>
                <a:lnTo>
                  <a:pt x="6458400" y="0"/>
                </a:lnTo>
                <a:lnTo>
                  <a:pt x="6458400" y="6117867"/>
                </a:lnTo>
                <a:lnTo>
                  <a:pt x="0" y="6117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746955"/>
            <a:ext cx="3743443" cy="1590179"/>
          </a:xfrm>
          <a:prstGeom prst="rect">
            <a:avLst/>
          </a:prstGeom>
        </p:spPr>
        <p:txBody>
          <a:bodyPr lIns="0" tIns="0" rIns="0" bIns="0" rtlCol="0" anchor="t">
            <a:spAutoFit/>
          </a:bodyPr>
          <a:lstStyle/>
          <a:p>
            <a:pPr lvl="0">
              <a:lnSpc>
                <a:spcPts val="3111"/>
              </a:lnSpc>
              <a:spcBef>
                <a:spcPct val="0"/>
              </a:spcBef>
            </a:pPr>
            <a:r>
              <a:rPr lang="en-US" sz="2935" dirty="0">
                <a:solidFill>
                  <a:srgbClr val="171A59"/>
                </a:solidFill>
                <a:latin typeface="Arimo Bold"/>
              </a:rPr>
              <a:t>OPTIONS FOR USING THE SOFTWARE ARE GIVEN</a:t>
            </a:r>
          </a:p>
        </p:txBody>
      </p:sp>
      <p:sp>
        <p:nvSpPr>
          <p:cNvPr id="14" name="TextBox 14"/>
          <p:cNvSpPr txBox="1"/>
          <p:nvPr/>
        </p:nvSpPr>
        <p:spPr>
          <a:xfrm>
            <a:off x="5914598" y="2758691"/>
            <a:ext cx="11778090" cy="5571910"/>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main page</a:t>
            </a:r>
          </a:p>
          <a:p>
            <a:pPr>
              <a:lnSpc>
                <a:spcPts val="4415"/>
              </a:lnSpc>
            </a:pPr>
            <a:r>
              <a:rPr lang="en-US" sz="2412" dirty="0">
                <a:solidFill>
                  <a:srgbClr val="171A59"/>
                </a:solidFill>
                <a:latin typeface="Arimo Bold"/>
              </a:rPr>
              <a:t>Use case ID - UC-01</a:t>
            </a:r>
          </a:p>
          <a:p>
            <a:pPr>
              <a:lnSpc>
                <a:spcPts val="4415"/>
              </a:lnSpc>
            </a:pPr>
            <a:r>
              <a:rPr lang="en-US" sz="2412" dirty="0">
                <a:solidFill>
                  <a:srgbClr val="171A59"/>
                </a:solidFill>
                <a:latin typeface="Arimo Bold"/>
              </a:rPr>
              <a:t>Goals - Successful user login to the home page</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User wants to log in to the home page</a:t>
            </a:r>
          </a:p>
          <a:p>
            <a:pPr>
              <a:lnSpc>
                <a:spcPts val="4415"/>
              </a:lnSpc>
            </a:pPr>
            <a:r>
              <a:rPr lang="en-US" sz="2412" dirty="0">
                <a:solidFill>
                  <a:srgbClr val="171A59"/>
                </a:solidFill>
                <a:latin typeface="Arimo Bold"/>
              </a:rPr>
              <a:t>Pre-conditions - The user has the </a:t>
            </a:r>
            <a:r>
              <a:rPr lang="en-US" sz="2412" dirty="0" err="1">
                <a:solidFill>
                  <a:srgbClr val="171A59"/>
                </a:solidFill>
                <a:latin typeface="Arimo Bold"/>
              </a:rPr>
              <a:t>Vocalia</a:t>
            </a:r>
            <a:r>
              <a:rPr lang="en-US" sz="2412" dirty="0">
                <a:solidFill>
                  <a:srgbClr val="171A59"/>
                </a:solidFill>
                <a:latin typeface="Arimo Bold"/>
              </a:rPr>
              <a:t> application installed</a:t>
            </a:r>
          </a:p>
          <a:p>
            <a:pPr>
              <a:lnSpc>
                <a:spcPts val="4415"/>
              </a:lnSpc>
            </a:pPr>
            <a:r>
              <a:rPr lang="en-US" sz="2412" dirty="0">
                <a:solidFill>
                  <a:srgbClr val="171A59"/>
                </a:solidFill>
                <a:latin typeface="Arimo Bold"/>
              </a:rPr>
              <a:t>Flow of Events - The user opens the </a:t>
            </a:r>
            <a:r>
              <a:rPr lang="en-US" sz="2412" dirty="0" err="1">
                <a:solidFill>
                  <a:srgbClr val="171A59"/>
                </a:solidFill>
                <a:latin typeface="Arimo Bold"/>
              </a:rPr>
              <a:t>Vocalia</a:t>
            </a:r>
            <a:r>
              <a:rPr lang="en-US" sz="2412" dirty="0">
                <a:solidFill>
                  <a:srgbClr val="171A59"/>
                </a:solidFill>
                <a:latin typeface="Arimo Bold"/>
              </a:rPr>
              <a:t> app, after which the home page opens and the user is taken to the home page.</a:t>
            </a:r>
          </a:p>
          <a:p>
            <a:pPr>
              <a:lnSpc>
                <a:spcPts val="4415"/>
              </a:lnSpc>
            </a:pPr>
            <a:r>
              <a:rPr lang="en-US" sz="2412" dirty="0">
                <a:solidFill>
                  <a:srgbClr val="171A59"/>
                </a:solidFill>
                <a:latin typeface="Arimo Bold"/>
              </a:rPr>
              <a:t>Extensions - None.</a:t>
            </a:r>
          </a:p>
          <a:p>
            <a:pPr>
              <a:lnSpc>
                <a:spcPts val="4415"/>
              </a:lnSpc>
            </a:pPr>
            <a:r>
              <a:rPr lang="en-US" sz="2412" dirty="0">
                <a:solidFill>
                  <a:srgbClr val="171A59"/>
                </a:solidFill>
                <a:latin typeface="Arimo Bold"/>
              </a:rPr>
              <a:t>Post-Condition - Downloading the voice assistant and other modules</a:t>
            </a:r>
            <a:endParaRPr lang="en-US" sz="2412" dirty="0">
              <a:solidFill>
                <a:srgbClr val="171A59"/>
              </a:solidFill>
              <a:latin typeface="Arimo"/>
            </a:endParaRPr>
          </a:p>
        </p:txBody>
      </p:sp>
      <p:sp>
        <p:nvSpPr>
          <p:cNvPr id="15" name="TextBox 15"/>
          <p:cNvSpPr txBox="1"/>
          <p:nvPr/>
        </p:nvSpPr>
        <p:spPr>
          <a:xfrm>
            <a:off x="5201544" y="1525032"/>
            <a:ext cx="5641656" cy="397545"/>
          </a:xfrm>
          <a:prstGeom prst="rect">
            <a:avLst/>
          </a:prstGeom>
        </p:spPr>
        <p:txBody>
          <a:bodyPr lIns="0" tIns="0" rIns="0" bIns="0" rtlCol="0" anchor="t">
            <a:spAutoFit/>
          </a:bodyPr>
          <a:lstStyle/>
          <a:p>
            <a:pPr lvl="0">
              <a:lnSpc>
                <a:spcPts val="3111"/>
              </a:lnSpc>
              <a:spcBef>
                <a:spcPct val="0"/>
              </a:spcBef>
            </a:pPr>
            <a:r>
              <a:rPr lang="en-US" sz="2935" dirty="0">
                <a:solidFill>
                  <a:srgbClr val="171A59"/>
                </a:solidFill>
                <a:latin typeface="Arimo Bold"/>
              </a:rPr>
              <a:t>Optional use of UC-01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7264681"/>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instructions page;</a:t>
            </a:r>
          </a:p>
          <a:p>
            <a:pPr>
              <a:lnSpc>
                <a:spcPts val="4415"/>
              </a:lnSpc>
            </a:pPr>
            <a:r>
              <a:rPr lang="en-US" sz="2412" dirty="0">
                <a:solidFill>
                  <a:srgbClr val="171A59"/>
                </a:solidFill>
                <a:latin typeface="Arimo Bold"/>
              </a:rPr>
              <a:t>Use case ID </a:t>
            </a:r>
            <a:r>
              <a:rPr lang="ru-RU" sz="2412" dirty="0">
                <a:solidFill>
                  <a:srgbClr val="171A59"/>
                </a:solidFill>
                <a:latin typeface="Arimo Bold"/>
              </a:rPr>
              <a:t>- </a:t>
            </a:r>
            <a:r>
              <a:rPr lang="en-US" sz="2412" dirty="0">
                <a:solidFill>
                  <a:srgbClr val="171A59"/>
                </a:solidFill>
                <a:latin typeface="Arimo Bold"/>
              </a:rPr>
              <a:t>UC-02;</a:t>
            </a:r>
          </a:p>
          <a:p>
            <a:pPr>
              <a:lnSpc>
                <a:spcPts val="4415"/>
              </a:lnSpc>
            </a:pPr>
            <a:r>
              <a:rPr lang="en-US" sz="2412" dirty="0">
                <a:solidFill>
                  <a:srgbClr val="171A59"/>
                </a:solidFill>
                <a:latin typeface="Arimo Bold"/>
              </a:rPr>
              <a:t>Goals - Successful user login to the instructions page;</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enter the instructions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instructions page;</a:t>
            </a:r>
          </a:p>
          <a:p>
            <a:pPr>
              <a:lnSpc>
                <a:spcPts val="4415"/>
              </a:lnSpc>
            </a:pPr>
            <a:r>
              <a:rPr lang="en-US" sz="2412" dirty="0">
                <a:solidFill>
                  <a:srgbClr val="171A59"/>
                </a:solidFill>
                <a:latin typeface="Arimo Bold"/>
              </a:rPr>
              <a:t>Extension - Absent;</a:t>
            </a:r>
          </a:p>
          <a:p>
            <a:pPr>
              <a:lnSpc>
                <a:spcPts val="4415"/>
              </a:lnSpc>
            </a:pPr>
            <a:r>
              <a:rPr lang="en-US" sz="2412" dirty="0">
                <a:solidFill>
                  <a:srgbClr val="171A59"/>
                </a:solidFill>
                <a:latin typeface="Arimo Bold"/>
              </a:rPr>
              <a:t>Post-Condition - Transition to the instructions page.</a:t>
            </a:r>
            <a:endParaRPr lang="en-US" sz="2412" dirty="0">
              <a:solidFill>
                <a:srgbClr val="171A59"/>
              </a:solidFill>
              <a:latin typeface="Arimo"/>
            </a:endParaRPr>
          </a:p>
        </p:txBody>
      </p:sp>
      <p:sp>
        <p:nvSpPr>
          <p:cNvPr id="15" name="TextBox 15"/>
          <p:cNvSpPr txBox="1"/>
          <p:nvPr/>
        </p:nvSpPr>
        <p:spPr>
          <a:xfrm>
            <a:off x="9615263" y="1210946"/>
            <a:ext cx="7778520" cy="7264681"/>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instructions page;</a:t>
            </a:r>
          </a:p>
          <a:p>
            <a:pPr>
              <a:lnSpc>
                <a:spcPts val="4415"/>
              </a:lnSpc>
            </a:pPr>
            <a:r>
              <a:rPr lang="en-US" sz="2412" dirty="0">
                <a:solidFill>
                  <a:srgbClr val="171A59"/>
                </a:solidFill>
                <a:latin typeface="Arimo Bold"/>
              </a:rPr>
              <a:t>Use case ID - UC-03;</a:t>
            </a:r>
          </a:p>
          <a:p>
            <a:pPr>
              <a:lnSpc>
                <a:spcPts val="4415"/>
              </a:lnSpc>
            </a:pPr>
            <a:r>
              <a:rPr lang="en-US" sz="2412" dirty="0">
                <a:solidFill>
                  <a:srgbClr val="171A59"/>
                </a:solidFill>
                <a:latin typeface="Arimo Bold"/>
              </a:rPr>
              <a:t>Goals - Successful user login to the instructions page; </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enter the instructions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authors page;</a:t>
            </a:r>
          </a:p>
          <a:p>
            <a:pPr>
              <a:lnSpc>
                <a:spcPts val="4415"/>
              </a:lnSpc>
            </a:pPr>
            <a:r>
              <a:rPr lang="en-US" sz="2412" dirty="0">
                <a:solidFill>
                  <a:srgbClr val="171A59"/>
                </a:solidFill>
                <a:latin typeface="Arimo Bold"/>
              </a:rPr>
              <a:t>Extension - None;</a:t>
            </a:r>
          </a:p>
          <a:p>
            <a:pPr>
              <a:lnSpc>
                <a:spcPts val="4415"/>
              </a:lnSpc>
            </a:pPr>
            <a:r>
              <a:rPr lang="en-US" sz="2412" dirty="0">
                <a:solidFill>
                  <a:srgbClr val="171A59"/>
                </a:solidFill>
                <a:latin typeface="Arimo Bold"/>
              </a:rPr>
              <a:t>Post-Condition - Go to the authors page.</a:t>
            </a:r>
            <a:endParaRPr lang="en-US" sz="2412" dirty="0">
              <a:solidFill>
                <a:srgbClr val="171A59"/>
              </a:solidFill>
              <a:latin typeface="Arimo"/>
            </a:endParaRPr>
          </a:p>
        </p:txBody>
      </p:sp>
      <p:sp>
        <p:nvSpPr>
          <p:cNvPr id="16" name="TextBox 16"/>
          <p:cNvSpPr txBox="1"/>
          <p:nvPr/>
        </p:nvSpPr>
        <p:spPr>
          <a:xfrm>
            <a:off x="725827"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2</a:t>
            </a:r>
            <a:endParaRPr lang="en-US" sz="2512" dirty="0">
              <a:solidFill>
                <a:srgbClr val="171A59"/>
              </a:solidFill>
              <a:latin typeface="Arimo Bold"/>
            </a:endParaRPr>
          </a:p>
        </p:txBody>
      </p:sp>
      <p:sp>
        <p:nvSpPr>
          <p:cNvPr id="17" name="TextBox 17"/>
          <p:cNvSpPr txBox="1"/>
          <p:nvPr/>
        </p:nvSpPr>
        <p:spPr>
          <a:xfrm>
            <a:off x="9500624"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3</a:t>
            </a:r>
            <a:endParaRPr lang="en-US" sz="2512" dirty="0">
              <a:solidFill>
                <a:srgbClr val="171A59"/>
              </a:solidFill>
              <a:latin typeface="Arimo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ADFDF"/>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7828938"/>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future use case page;</a:t>
            </a:r>
          </a:p>
          <a:p>
            <a:pPr>
              <a:lnSpc>
                <a:spcPts val="4415"/>
              </a:lnSpc>
            </a:pPr>
            <a:r>
              <a:rPr lang="en-US" sz="2412" dirty="0">
                <a:solidFill>
                  <a:srgbClr val="171A59"/>
                </a:solidFill>
                <a:latin typeface="Arimo Bold"/>
              </a:rPr>
              <a:t>Use case ID - UC-04;</a:t>
            </a:r>
          </a:p>
          <a:p>
            <a:pPr>
              <a:lnSpc>
                <a:spcPts val="4415"/>
              </a:lnSpc>
            </a:pPr>
            <a:r>
              <a:rPr lang="en-US" sz="2412" dirty="0">
                <a:solidFill>
                  <a:srgbClr val="171A59"/>
                </a:solidFill>
                <a:latin typeface="Arimo Bold"/>
              </a:rPr>
              <a:t>Goals - Successful user login to the future use case page;</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log in to the future use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future use page;</a:t>
            </a:r>
          </a:p>
          <a:p>
            <a:pPr>
              <a:lnSpc>
                <a:spcPts val="4415"/>
              </a:lnSpc>
            </a:pPr>
            <a:r>
              <a:rPr lang="en-US" sz="2412" dirty="0">
                <a:solidFill>
                  <a:srgbClr val="171A59"/>
                </a:solidFill>
                <a:latin typeface="Arimo Bold"/>
              </a:rPr>
              <a:t>Extension - None;</a:t>
            </a:r>
          </a:p>
          <a:p>
            <a:pPr>
              <a:lnSpc>
                <a:spcPts val="4415"/>
              </a:lnSpc>
            </a:pPr>
            <a:r>
              <a:rPr lang="en-US" sz="2412" dirty="0">
                <a:solidFill>
                  <a:srgbClr val="171A59"/>
                </a:solidFill>
                <a:latin typeface="Arimo Bold"/>
              </a:rPr>
              <a:t>Post-Condition - Transition to the future use page.</a:t>
            </a:r>
            <a:endParaRPr lang="en-US" sz="2412" dirty="0">
              <a:solidFill>
                <a:srgbClr val="171A59"/>
              </a:solidFill>
              <a:latin typeface="Arimo"/>
            </a:endParaRPr>
          </a:p>
        </p:txBody>
      </p:sp>
      <p:sp>
        <p:nvSpPr>
          <p:cNvPr id="15" name="TextBox 15"/>
          <p:cNvSpPr txBox="1"/>
          <p:nvPr/>
        </p:nvSpPr>
        <p:spPr>
          <a:xfrm>
            <a:off x="9615263" y="1210946"/>
            <a:ext cx="7778520" cy="6136167"/>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license page;</a:t>
            </a:r>
          </a:p>
          <a:p>
            <a:pPr>
              <a:lnSpc>
                <a:spcPts val="4415"/>
              </a:lnSpc>
            </a:pPr>
            <a:r>
              <a:rPr lang="en-US" sz="2412" dirty="0">
                <a:solidFill>
                  <a:srgbClr val="171A59"/>
                </a:solidFill>
                <a:latin typeface="Arimo Bold"/>
              </a:rPr>
              <a:t>Use case ID - UC-05;</a:t>
            </a:r>
          </a:p>
          <a:p>
            <a:pPr>
              <a:lnSpc>
                <a:spcPts val="4415"/>
              </a:lnSpc>
            </a:pPr>
            <a:r>
              <a:rPr lang="en-US" sz="2412" dirty="0">
                <a:solidFill>
                  <a:srgbClr val="171A59"/>
                </a:solidFill>
                <a:latin typeface="Arimo Bold"/>
              </a:rPr>
              <a:t>Goals - Successful user login to the license page; </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log in to the license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licenses page;</a:t>
            </a:r>
          </a:p>
          <a:p>
            <a:pPr>
              <a:lnSpc>
                <a:spcPts val="4415"/>
              </a:lnSpc>
            </a:pPr>
            <a:r>
              <a:rPr lang="en-US" sz="2412" dirty="0">
                <a:solidFill>
                  <a:srgbClr val="171A59"/>
                </a:solidFill>
                <a:latin typeface="Arimo Bold"/>
              </a:rPr>
              <a:t>Extension - None;</a:t>
            </a:r>
          </a:p>
          <a:p>
            <a:pPr>
              <a:lnSpc>
                <a:spcPts val="4415"/>
              </a:lnSpc>
            </a:pPr>
            <a:r>
              <a:rPr lang="en-US" sz="2412" dirty="0">
                <a:solidFill>
                  <a:srgbClr val="171A59"/>
                </a:solidFill>
                <a:latin typeface="Arimo Bold"/>
              </a:rPr>
              <a:t>Post-Condition - Transition to the license page.</a:t>
            </a:r>
            <a:endParaRPr lang="en-US" sz="2412" dirty="0">
              <a:solidFill>
                <a:srgbClr val="171A59"/>
              </a:solidFill>
              <a:latin typeface="Arimo"/>
            </a:endParaRPr>
          </a:p>
        </p:txBody>
      </p:sp>
      <p:sp>
        <p:nvSpPr>
          <p:cNvPr id="16" name="TextBox 16"/>
          <p:cNvSpPr txBox="1"/>
          <p:nvPr/>
        </p:nvSpPr>
        <p:spPr>
          <a:xfrm>
            <a:off x="725827"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4</a:t>
            </a:r>
            <a:endParaRPr lang="en-US" sz="2512" dirty="0">
              <a:solidFill>
                <a:srgbClr val="171A59"/>
              </a:solidFill>
              <a:latin typeface="Arimo Bold"/>
            </a:endParaRPr>
          </a:p>
        </p:txBody>
      </p:sp>
      <p:sp>
        <p:nvSpPr>
          <p:cNvPr id="17" name="TextBox 17"/>
          <p:cNvSpPr txBox="1"/>
          <p:nvPr/>
        </p:nvSpPr>
        <p:spPr>
          <a:xfrm>
            <a:off x="9500624"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5</a:t>
            </a:r>
            <a:endParaRPr lang="en-US" sz="2512" dirty="0">
              <a:solidFill>
                <a:srgbClr val="171A59"/>
              </a:solidFill>
              <a:latin typeface="Arimo Bold"/>
            </a:endParaRPr>
          </a:p>
        </p:txBody>
      </p:sp>
      <p:sp>
        <p:nvSpPr>
          <p:cNvPr id="18" name="Freeform 18"/>
          <p:cNvSpPr/>
          <p:nvPr/>
        </p:nvSpPr>
        <p:spPr>
          <a:xfrm flipH="1">
            <a:off x="14304209" y="8133079"/>
            <a:ext cx="5087513" cy="4375261"/>
          </a:xfrm>
          <a:custGeom>
            <a:avLst/>
            <a:gdLst/>
            <a:ahLst/>
            <a:cxnLst/>
            <a:rect l="l" t="t" r="r" b="b"/>
            <a:pathLst>
              <a:path w="5087513" h="4375261">
                <a:moveTo>
                  <a:pt x="5087513" y="0"/>
                </a:moveTo>
                <a:lnTo>
                  <a:pt x="0" y="0"/>
                </a:lnTo>
                <a:lnTo>
                  <a:pt x="0" y="4375261"/>
                </a:lnTo>
                <a:lnTo>
                  <a:pt x="5087513" y="4375261"/>
                </a:lnTo>
                <a:lnTo>
                  <a:pt x="50875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775888" y="3433869"/>
            <a:ext cx="8390975" cy="811495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96440" y="3873892"/>
            <a:ext cx="10050281" cy="9719679"/>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500855" y="-2196318"/>
            <a:ext cx="5821689" cy="5630186"/>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225816" y="-1924190"/>
            <a:ext cx="6106658" cy="5905781"/>
            <a:chOff x="0" y="0"/>
            <a:chExt cx="840446" cy="812800"/>
          </a:xfrm>
        </p:grpSpPr>
        <p:sp>
          <p:nvSpPr>
            <p:cNvPr id="12" name="Freeform 12"/>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13" name="TextBox 13"/>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9144000" y="288668"/>
            <a:ext cx="8721046" cy="9696313"/>
            <a:chOff x="0" y="0"/>
            <a:chExt cx="2296901" cy="2553761"/>
          </a:xfrm>
        </p:grpSpPr>
        <p:sp>
          <p:nvSpPr>
            <p:cNvPr id="15" name="Freeform 15"/>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6" name="TextBox 16"/>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7" name="Group 17"/>
          <p:cNvGrpSpPr/>
          <p:nvPr/>
        </p:nvGrpSpPr>
        <p:grpSpPr>
          <a:xfrm>
            <a:off x="422954" y="288668"/>
            <a:ext cx="8721046" cy="9696313"/>
            <a:chOff x="0" y="0"/>
            <a:chExt cx="2296901" cy="2553761"/>
          </a:xfrm>
        </p:grpSpPr>
        <p:sp>
          <p:nvSpPr>
            <p:cNvPr id="18" name="Freeform 18"/>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9" name="TextBox 19"/>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634945" y="1287146"/>
            <a:ext cx="8401387" cy="7848302"/>
          </a:xfrm>
          <a:prstGeom prst="rect">
            <a:avLst/>
          </a:prstGeom>
        </p:spPr>
        <p:txBody>
          <a:bodyPr wrap="square" lIns="0" tIns="0" rIns="0" bIns="0" rtlCol="0" anchor="t">
            <a:spAutoFit/>
          </a:bodyPr>
          <a:lstStyle/>
          <a:p>
            <a:pPr>
              <a:lnSpc>
                <a:spcPts val="3619"/>
              </a:lnSpc>
            </a:pPr>
            <a:r>
              <a:rPr lang="en-US" sz="2412" dirty="0">
                <a:solidFill>
                  <a:srgbClr val="171A59"/>
                </a:solidFill>
                <a:latin typeface="Arimo Bold"/>
              </a:rPr>
              <a:t>Use case name - Find the information you need by manual search;</a:t>
            </a:r>
          </a:p>
          <a:p>
            <a:pPr>
              <a:lnSpc>
                <a:spcPts val="3619"/>
              </a:lnSpc>
            </a:pPr>
            <a:r>
              <a:rPr lang="en-US" sz="2412" dirty="0">
                <a:solidFill>
                  <a:srgbClr val="171A59"/>
                </a:solidFill>
                <a:latin typeface="Arimo Bold"/>
              </a:rPr>
              <a:t>Use case ID - UC-06;</a:t>
            </a:r>
          </a:p>
          <a:p>
            <a:pPr>
              <a:lnSpc>
                <a:spcPts val="3619"/>
              </a:lnSpc>
            </a:pPr>
            <a:r>
              <a:rPr lang="en-US" sz="2412" dirty="0">
                <a:solidFill>
                  <a:srgbClr val="171A59"/>
                </a:solidFill>
                <a:latin typeface="Arimo Bold"/>
              </a:rPr>
              <a:t>Goals - Successful finding of the required information by manual search;</a:t>
            </a:r>
          </a:p>
          <a:p>
            <a:pPr>
              <a:lnSpc>
                <a:spcPts val="3619"/>
              </a:lnSpc>
            </a:pPr>
            <a:r>
              <a:rPr lang="en-US" sz="2412" dirty="0">
                <a:solidFill>
                  <a:srgbClr val="171A59"/>
                </a:solidFill>
                <a:latin typeface="Arimo Bold"/>
              </a:rPr>
              <a:t>Actors - User;</a:t>
            </a:r>
          </a:p>
          <a:p>
            <a:pPr>
              <a:lnSpc>
                <a:spcPts val="3619"/>
              </a:lnSpc>
            </a:pPr>
            <a:r>
              <a:rPr lang="en-US" sz="2412" dirty="0">
                <a:solidFill>
                  <a:srgbClr val="171A59"/>
                </a:solidFill>
                <a:latin typeface="Arimo Bold"/>
              </a:rPr>
              <a:t>Trigger - The user wants to find the required information by manual search;</a:t>
            </a:r>
          </a:p>
          <a:p>
            <a:pPr>
              <a:lnSpc>
                <a:spcPts val="3619"/>
              </a:lnSpc>
            </a:pPr>
            <a:r>
              <a:rPr lang="en-US" sz="2412" dirty="0">
                <a:solidFill>
                  <a:srgbClr val="171A59"/>
                </a:solidFill>
                <a:latin typeface="Arimo Bold"/>
              </a:rPr>
              <a:t>Pre-conditions - The user has successfully logged in to the application and is on the home page;</a:t>
            </a:r>
          </a:p>
          <a:p>
            <a:pPr>
              <a:lnSpc>
                <a:spcPts val="3619"/>
              </a:lnSpc>
            </a:pPr>
            <a:r>
              <a:rPr lang="en-US" sz="2412" dirty="0">
                <a:solidFill>
                  <a:srgbClr val="171A59"/>
                </a:solidFill>
                <a:latin typeface="Arimo Bold"/>
              </a:rPr>
              <a:t>Flow of Events - The user enters the required query in the search field. Presses the &lt;ENTER&gt; key or the search icon. The user waits for the response from the GP;</a:t>
            </a:r>
          </a:p>
          <a:p>
            <a:pPr>
              <a:lnSpc>
                <a:spcPts val="3619"/>
              </a:lnSpc>
            </a:pPr>
            <a:r>
              <a:rPr lang="en-US" sz="2412" dirty="0">
                <a:solidFill>
                  <a:srgbClr val="171A59"/>
                </a:solidFill>
                <a:latin typeface="Arimo Bold"/>
              </a:rPr>
              <a:t>Extension - If there is no Internet access, the search will be blocked and a corresponding message will be written;</a:t>
            </a:r>
          </a:p>
          <a:p>
            <a:pPr>
              <a:lnSpc>
                <a:spcPts val="3619"/>
              </a:lnSpc>
            </a:pPr>
            <a:r>
              <a:rPr lang="en-US" sz="2412" dirty="0">
                <a:solidFill>
                  <a:srgbClr val="171A59"/>
                </a:solidFill>
                <a:latin typeface="Arimo Bold"/>
              </a:rPr>
              <a:t>Post-Condition - Creates a response to the user's request. It is voiced by voice.</a:t>
            </a:r>
            <a:endParaRPr lang="en-US" sz="2412" dirty="0">
              <a:solidFill>
                <a:srgbClr val="171A59"/>
              </a:solidFill>
              <a:latin typeface="Arimo"/>
            </a:endParaRPr>
          </a:p>
        </p:txBody>
      </p:sp>
      <p:sp>
        <p:nvSpPr>
          <p:cNvPr id="21" name="TextBox 21"/>
          <p:cNvSpPr txBox="1"/>
          <p:nvPr/>
        </p:nvSpPr>
        <p:spPr>
          <a:xfrm>
            <a:off x="725827"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6</a:t>
            </a:r>
            <a:endParaRPr lang="en-US" sz="2512" dirty="0">
              <a:solidFill>
                <a:srgbClr val="171A59"/>
              </a:solidFill>
              <a:latin typeface="Arimo Bold"/>
            </a:endParaRPr>
          </a:p>
        </p:txBody>
      </p:sp>
      <p:sp>
        <p:nvSpPr>
          <p:cNvPr id="22" name="TextBox 22"/>
          <p:cNvSpPr txBox="1"/>
          <p:nvPr/>
        </p:nvSpPr>
        <p:spPr>
          <a:xfrm>
            <a:off x="9500624"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7</a:t>
            </a:r>
            <a:endParaRPr lang="en-US" sz="2512" dirty="0">
              <a:solidFill>
                <a:srgbClr val="171A59"/>
              </a:solidFill>
              <a:latin typeface="Arimo Bold"/>
            </a:endParaRPr>
          </a:p>
        </p:txBody>
      </p:sp>
      <p:sp>
        <p:nvSpPr>
          <p:cNvPr id="23" name="TextBox 23"/>
          <p:cNvSpPr txBox="1"/>
          <p:nvPr/>
        </p:nvSpPr>
        <p:spPr>
          <a:xfrm>
            <a:off x="9432397" y="1287146"/>
            <a:ext cx="8144253" cy="8223400"/>
          </a:xfrm>
          <a:prstGeom prst="rect">
            <a:avLst/>
          </a:prstGeom>
        </p:spPr>
        <p:txBody>
          <a:bodyPr lIns="0" tIns="0" rIns="0" bIns="0" rtlCol="0" anchor="t">
            <a:spAutoFit/>
          </a:bodyPr>
          <a:lstStyle/>
          <a:p>
            <a:pPr>
              <a:lnSpc>
                <a:spcPts val="3619"/>
              </a:lnSpc>
            </a:pPr>
            <a:r>
              <a:rPr lang="en-US" sz="2412" dirty="0">
                <a:solidFill>
                  <a:srgbClr val="171A59"/>
                </a:solidFill>
                <a:latin typeface="Arimo Bold"/>
              </a:rPr>
              <a:t>Use case name - Finding the right information with voice search;</a:t>
            </a:r>
          </a:p>
          <a:p>
            <a:pPr>
              <a:lnSpc>
                <a:spcPts val="3619"/>
              </a:lnSpc>
            </a:pPr>
            <a:r>
              <a:rPr lang="en-US" sz="2412" dirty="0">
                <a:solidFill>
                  <a:srgbClr val="171A59"/>
                </a:solidFill>
                <a:latin typeface="Arimo Bold"/>
              </a:rPr>
              <a:t>Use case ID - UC-07;</a:t>
            </a:r>
          </a:p>
          <a:p>
            <a:pPr>
              <a:lnSpc>
                <a:spcPts val="3619"/>
              </a:lnSpc>
            </a:pPr>
            <a:r>
              <a:rPr lang="en-US" sz="2412" dirty="0">
                <a:solidFill>
                  <a:srgbClr val="171A59"/>
                </a:solidFill>
                <a:latin typeface="Arimo Bold"/>
              </a:rPr>
              <a:t>Goals - Successfully finding the information you need using voice search;</a:t>
            </a:r>
          </a:p>
          <a:p>
            <a:pPr>
              <a:lnSpc>
                <a:spcPts val="3619"/>
              </a:lnSpc>
            </a:pPr>
            <a:r>
              <a:rPr lang="en-US" sz="2412" dirty="0">
                <a:solidFill>
                  <a:srgbClr val="171A59"/>
                </a:solidFill>
                <a:latin typeface="Arimo Bold"/>
              </a:rPr>
              <a:t>Actors - User;</a:t>
            </a:r>
          </a:p>
          <a:p>
            <a:pPr>
              <a:lnSpc>
                <a:spcPts val="3619"/>
              </a:lnSpc>
            </a:pPr>
            <a:r>
              <a:rPr lang="en-US" sz="2412" dirty="0">
                <a:solidFill>
                  <a:srgbClr val="171A59"/>
                </a:solidFill>
                <a:latin typeface="Arimo Bold"/>
              </a:rPr>
              <a:t>Trigger - The user wants to find the required information using voice search;</a:t>
            </a:r>
          </a:p>
          <a:p>
            <a:pPr>
              <a:lnSpc>
                <a:spcPts val="3619"/>
              </a:lnSpc>
            </a:pPr>
            <a:r>
              <a:rPr lang="en-US" sz="2412" dirty="0">
                <a:solidFill>
                  <a:srgbClr val="171A59"/>
                </a:solidFill>
                <a:latin typeface="Arimo Bold"/>
              </a:rPr>
              <a:t>Pre-conditions - The user has successfully logged in to the application and is on the home page;</a:t>
            </a:r>
          </a:p>
          <a:p>
            <a:pPr>
              <a:lnSpc>
                <a:spcPts val="3619"/>
              </a:lnSpc>
            </a:pPr>
            <a:r>
              <a:rPr lang="en-US" sz="2412" dirty="0">
                <a:solidFill>
                  <a:srgbClr val="171A59"/>
                </a:solidFill>
                <a:latin typeface="Arimo Bold"/>
              </a:rPr>
              <a:t>Flow of Events - The user clicks on the voice search icon. Enters the required query by voice. The user waits for the response from the GP;</a:t>
            </a:r>
          </a:p>
          <a:p>
            <a:pPr>
              <a:lnSpc>
                <a:spcPts val="3619"/>
              </a:lnSpc>
            </a:pPr>
            <a:r>
              <a:rPr lang="en-US" sz="2412" dirty="0">
                <a:solidFill>
                  <a:srgbClr val="171A59"/>
                </a:solidFill>
                <a:latin typeface="Arimo Bold"/>
              </a:rPr>
              <a:t>Extension - If there is no Internet access, the search will be blocked and a notification will be written about it;</a:t>
            </a:r>
          </a:p>
          <a:p>
            <a:pPr>
              <a:lnSpc>
                <a:spcPts val="3619"/>
              </a:lnSpc>
            </a:pPr>
            <a:r>
              <a:rPr lang="en-US" sz="2412" dirty="0">
                <a:solidFill>
                  <a:srgbClr val="171A59"/>
                </a:solidFill>
                <a:latin typeface="Arimo Bold"/>
              </a:rPr>
              <a:t>Post-Condition - Creates a response to the user's request. It is voiced by voice.</a:t>
            </a:r>
            <a:endParaRPr lang="en-US" sz="2412" dirty="0">
              <a:solidFill>
                <a:srgbClr val="171A59"/>
              </a:solidFill>
              <a:latin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525991"/>
            <a:ext cx="4472343" cy="1205458"/>
          </a:xfrm>
          <a:prstGeom prst="rect">
            <a:avLst/>
          </a:prstGeom>
        </p:spPr>
        <p:txBody>
          <a:bodyPr lIns="0" tIns="0" rIns="0" bIns="0" rtlCol="0" anchor="t">
            <a:spAutoFit/>
          </a:bodyPr>
          <a:lstStyle/>
          <a:p>
            <a:pPr lvl="0">
              <a:lnSpc>
                <a:spcPts val="4710"/>
              </a:lnSpc>
              <a:spcBef>
                <a:spcPct val="0"/>
              </a:spcBef>
            </a:pPr>
            <a:r>
              <a:rPr lang="en-US" sz="4443" dirty="0">
                <a:solidFill>
                  <a:srgbClr val="171A59"/>
                </a:solidFill>
                <a:latin typeface="Arimo Bold"/>
              </a:rPr>
              <a:t>DESCRIPTION OF UTILITIES</a:t>
            </a:r>
          </a:p>
        </p:txBody>
      </p:sp>
      <p:sp>
        <p:nvSpPr>
          <p:cNvPr id="16" name="TextBox 16"/>
          <p:cNvSpPr txBox="1"/>
          <p:nvPr/>
        </p:nvSpPr>
        <p:spPr>
          <a:xfrm>
            <a:off x="7945904" y="2430741"/>
            <a:ext cx="8935363" cy="5301259"/>
          </a:xfrm>
          <a:prstGeom prst="rect">
            <a:avLst/>
          </a:prstGeom>
        </p:spPr>
        <p:txBody>
          <a:bodyPr lIns="0" tIns="0" rIns="0" bIns="0" rtlCol="0" anchor="t">
            <a:spAutoFit/>
          </a:bodyPr>
          <a:lstStyle/>
          <a:p>
            <a:pPr>
              <a:lnSpc>
                <a:spcPts val="3190"/>
              </a:lnSpc>
            </a:pPr>
            <a:r>
              <a:rPr lang="en-US" sz="2085" dirty="0">
                <a:solidFill>
                  <a:srgbClr val="171A59"/>
                </a:solidFill>
                <a:latin typeface="Canva Sans Bold"/>
              </a:rPr>
              <a:t>IntelliJ IDEA</a:t>
            </a:r>
          </a:p>
          <a:p>
            <a:pPr>
              <a:lnSpc>
                <a:spcPts val="3190"/>
              </a:lnSpc>
            </a:pPr>
            <a:r>
              <a:rPr lang="en-US" sz="2085" dirty="0">
                <a:solidFill>
                  <a:srgbClr val="171A59"/>
                </a:solidFill>
                <a:latin typeface="Canva Sans Bold"/>
              </a:rPr>
              <a:t>The main software development environment for coursework.</a:t>
            </a:r>
          </a:p>
          <a:p>
            <a:pPr>
              <a:lnSpc>
                <a:spcPts val="3190"/>
              </a:lnSpc>
            </a:pPr>
            <a:endParaRPr lang="en-US" sz="2085" dirty="0">
              <a:solidFill>
                <a:srgbClr val="171A59"/>
              </a:solidFill>
              <a:latin typeface="Canva Sans Bold"/>
            </a:endParaRPr>
          </a:p>
          <a:p>
            <a:pPr>
              <a:lnSpc>
                <a:spcPts val="3190"/>
              </a:lnSpc>
            </a:pPr>
            <a:r>
              <a:rPr lang="en-US" sz="2085" dirty="0">
                <a:solidFill>
                  <a:srgbClr val="171A59"/>
                </a:solidFill>
                <a:latin typeface="Canva Sans Bold"/>
              </a:rPr>
              <a:t>Apache NetBeans</a:t>
            </a:r>
          </a:p>
          <a:p>
            <a:pPr>
              <a:lnSpc>
                <a:spcPts val="3190"/>
              </a:lnSpc>
            </a:pPr>
            <a:r>
              <a:rPr lang="en-US" sz="2085" dirty="0">
                <a:solidFill>
                  <a:srgbClr val="171A59"/>
                </a:solidFill>
                <a:latin typeface="Canva Sans Bold"/>
              </a:rPr>
              <a:t>Software necessary for quick and easy creation of the front-end part of the term paper software.</a:t>
            </a:r>
          </a:p>
          <a:p>
            <a:pPr>
              <a:lnSpc>
                <a:spcPts val="3190"/>
              </a:lnSpc>
            </a:pPr>
            <a:endParaRPr lang="en-US" sz="2085" dirty="0">
              <a:solidFill>
                <a:srgbClr val="171A59"/>
              </a:solidFill>
              <a:latin typeface="Canva Sans Bold"/>
            </a:endParaRPr>
          </a:p>
          <a:p>
            <a:pPr>
              <a:lnSpc>
                <a:spcPts val="3190"/>
              </a:lnSpc>
            </a:pPr>
            <a:r>
              <a:rPr lang="en-US" sz="2085" dirty="0">
                <a:solidFill>
                  <a:srgbClr val="171A59"/>
                </a:solidFill>
                <a:latin typeface="Canva Sans Bold"/>
              </a:rPr>
              <a:t>Sphinx4</a:t>
            </a:r>
          </a:p>
          <a:p>
            <a:pPr>
              <a:lnSpc>
                <a:spcPts val="3190"/>
              </a:lnSpc>
            </a:pPr>
            <a:r>
              <a:rPr lang="en-US" sz="2085" dirty="0">
                <a:solidFill>
                  <a:srgbClr val="171A59"/>
                </a:solidFill>
                <a:latin typeface="Canva Sans Bold"/>
              </a:rPr>
              <a:t>Sphinx4 is a speech recognition library designed for use in various projects. It is based on speech recognition technologies and provides an interface for integration with various speech applications. Sphinx4 can be used for real-time voice recognition, voice control command processing, and other speech-related tasks.</a:t>
            </a:r>
            <a:endParaRPr lang="en-US" sz="2085" dirty="0">
              <a:solidFill>
                <a:srgbClr val="171A59"/>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15238" y="-2221508"/>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TextBox 12"/>
          <p:cNvSpPr txBox="1"/>
          <p:nvPr/>
        </p:nvSpPr>
        <p:spPr>
          <a:xfrm>
            <a:off x="1848802" y="2479789"/>
            <a:ext cx="6228398" cy="1263744"/>
          </a:xfrm>
          <a:prstGeom prst="rect">
            <a:avLst/>
          </a:prstGeom>
        </p:spPr>
        <p:txBody>
          <a:bodyPr wrap="square" lIns="0" tIns="0" rIns="0" bIns="0" rtlCol="0" anchor="t">
            <a:spAutoFit/>
          </a:bodyPr>
          <a:lstStyle/>
          <a:p>
            <a:pPr lvl="0">
              <a:lnSpc>
                <a:spcPts val="11542"/>
              </a:lnSpc>
              <a:spcBef>
                <a:spcPct val="0"/>
              </a:spcBef>
            </a:pPr>
            <a:r>
              <a:rPr lang="en-US" sz="5400" dirty="0">
                <a:solidFill>
                  <a:srgbClr val="171A59"/>
                </a:solidFill>
                <a:latin typeface="Arimo Bold"/>
              </a:rPr>
              <a:t>VOICE ASSISTANT</a:t>
            </a:r>
          </a:p>
        </p:txBody>
      </p:sp>
      <p:grpSp>
        <p:nvGrpSpPr>
          <p:cNvPr id="13" name="Group 13"/>
          <p:cNvGrpSpPr/>
          <p:nvPr/>
        </p:nvGrpSpPr>
        <p:grpSpPr>
          <a:xfrm>
            <a:off x="15671756" y="-358207"/>
            <a:ext cx="1192363" cy="11923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498111" y="295344"/>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028700" y="971550"/>
            <a:ext cx="10214425" cy="6770603"/>
          </a:xfrm>
          <a:prstGeom prst="rect">
            <a:avLst/>
          </a:prstGeom>
        </p:spPr>
        <p:txBody>
          <a:bodyPr lIns="0" tIns="0" rIns="0" bIns="0" rtlCol="0" anchor="t">
            <a:spAutoFit/>
          </a:bodyPr>
          <a:lstStyle/>
          <a:p>
            <a:pPr>
              <a:lnSpc>
                <a:spcPts val="3190"/>
              </a:lnSpc>
            </a:pPr>
            <a:r>
              <a:rPr lang="en-US" sz="2085" dirty="0">
                <a:solidFill>
                  <a:srgbClr val="171A59"/>
                </a:solidFill>
                <a:latin typeface="Canva Sans Bold"/>
              </a:rPr>
              <a:t>Swing</a:t>
            </a:r>
          </a:p>
          <a:p>
            <a:pPr>
              <a:lnSpc>
                <a:spcPts val="3190"/>
              </a:lnSpc>
            </a:pPr>
            <a:r>
              <a:rPr lang="en-US" sz="2085" dirty="0">
                <a:solidFill>
                  <a:srgbClr val="171A59"/>
                </a:solidFill>
                <a:latin typeface="Canva Sans Bold"/>
              </a:rPr>
              <a:t>A library for developing a graphical user interface (GUI) in the Java programming language. This library provides a set of components and containers that allow you to create visually appealing and interactive programs. Swing is used to develop windowed applications where the user can interact with the program using a mouse, keyboard, and other devices.</a:t>
            </a:r>
          </a:p>
          <a:p>
            <a:pPr>
              <a:lnSpc>
                <a:spcPts val="3190"/>
              </a:lnSpc>
            </a:pPr>
            <a:endParaRPr lang="en-US" sz="2085" dirty="0">
              <a:solidFill>
                <a:srgbClr val="171A59"/>
              </a:solidFill>
              <a:latin typeface="Canva Sans Bold"/>
            </a:endParaRPr>
          </a:p>
          <a:p>
            <a:pPr>
              <a:lnSpc>
                <a:spcPts val="3190"/>
              </a:lnSpc>
            </a:pPr>
            <a:r>
              <a:rPr lang="en-US" sz="2085" dirty="0" err="1">
                <a:solidFill>
                  <a:srgbClr val="171A59"/>
                </a:solidFill>
                <a:latin typeface="Canva Sans Bold"/>
              </a:rPr>
              <a:t>FreeTTS</a:t>
            </a:r>
            <a:endParaRPr lang="en-US" sz="2085" dirty="0">
              <a:solidFill>
                <a:srgbClr val="171A59"/>
              </a:solidFill>
              <a:latin typeface="Canva Sans Bold"/>
            </a:endParaRPr>
          </a:p>
          <a:p>
            <a:pPr>
              <a:lnSpc>
                <a:spcPts val="3190"/>
              </a:lnSpc>
            </a:pPr>
            <a:r>
              <a:rPr lang="en-US" sz="2085" dirty="0">
                <a:solidFill>
                  <a:srgbClr val="171A59"/>
                </a:solidFill>
                <a:latin typeface="Canva Sans Bold"/>
              </a:rPr>
              <a:t>A library for speech synthesis in the Java programming language. It allows developers to create applications that can generate sound files or directly output speech to audio devices.</a:t>
            </a:r>
          </a:p>
          <a:p>
            <a:pPr>
              <a:lnSpc>
                <a:spcPts val="3190"/>
              </a:lnSpc>
            </a:pPr>
            <a:endParaRPr lang="en-US" sz="2085" dirty="0">
              <a:solidFill>
                <a:srgbClr val="171A59"/>
              </a:solidFill>
              <a:latin typeface="Canva Sans Bold"/>
            </a:endParaRPr>
          </a:p>
          <a:p>
            <a:pPr>
              <a:lnSpc>
                <a:spcPts val="3190"/>
              </a:lnSpc>
            </a:pPr>
            <a:r>
              <a:rPr lang="en-US" sz="2085" dirty="0" err="1">
                <a:solidFill>
                  <a:srgbClr val="171A59"/>
                </a:solidFill>
                <a:latin typeface="Canva Sans Bold"/>
              </a:rPr>
              <a:t>IPinfo</a:t>
            </a:r>
            <a:endParaRPr lang="en-US" sz="2085" dirty="0">
              <a:solidFill>
                <a:srgbClr val="171A59"/>
              </a:solidFill>
              <a:latin typeface="Canva Sans Bold"/>
            </a:endParaRPr>
          </a:p>
          <a:p>
            <a:pPr>
              <a:lnSpc>
                <a:spcPts val="3190"/>
              </a:lnSpc>
            </a:pPr>
            <a:r>
              <a:rPr lang="en-US" sz="2085" dirty="0">
                <a:solidFill>
                  <a:srgbClr val="171A59"/>
                </a:solidFill>
                <a:latin typeface="Canva Sans Bold"/>
              </a:rPr>
              <a:t>A library (and service) for obtaining information about IP addresses and geolocation. By using this service in your development, you can get data about the location of users, which can be useful for point analysis.</a:t>
            </a:r>
            <a:endParaRPr lang="en-US" sz="2085" dirty="0">
              <a:solidFill>
                <a:srgbClr val="171A59"/>
              </a:solidFill>
              <a:latin typeface="Canva Sans"/>
            </a:endParaRPr>
          </a:p>
        </p:txBody>
      </p:sp>
      <p:sp>
        <p:nvSpPr>
          <p:cNvPr id="12" name="Freeform 12"/>
          <p:cNvSpPr/>
          <p:nvPr/>
        </p:nvSpPr>
        <p:spPr>
          <a:xfrm>
            <a:off x="10760840" y="3852129"/>
            <a:ext cx="6498460" cy="8846913"/>
          </a:xfrm>
          <a:custGeom>
            <a:avLst/>
            <a:gdLst/>
            <a:ahLst/>
            <a:cxnLst/>
            <a:rect l="l" t="t" r="r" b="b"/>
            <a:pathLst>
              <a:path w="6498460" h="8846913">
                <a:moveTo>
                  <a:pt x="0" y="0"/>
                </a:moveTo>
                <a:lnTo>
                  <a:pt x="6498460" y="0"/>
                </a:lnTo>
                <a:lnTo>
                  <a:pt x="6498460"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822554" y="5962474"/>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727017" y="7871589"/>
            <a:ext cx="1750640" cy="175064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7" name="TextBox 7"/>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10111" y="-1724076"/>
            <a:ext cx="4474743" cy="4327548"/>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5882"/>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79064" y="1097657"/>
            <a:ext cx="3771136" cy="3030679"/>
          </a:xfrm>
          <a:prstGeom prst="rect">
            <a:avLst/>
          </a:prstGeom>
        </p:spPr>
        <p:txBody>
          <a:bodyPr lIns="0" tIns="0" rIns="0" bIns="0" rtlCol="0" anchor="t">
            <a:spAutoFit/>
          </a:bodyPr>
          <a:lstStyle/>
          <a:p>
            <a:pPr lvl="0">
              <a:lnSpc>
                <a:spcPts val="3919"/>
              </a:lnSpc>
              <a:spcBef>
                <a:spcPct val="0"/>
              </a:spcBef>
            </a:pPr>
            <a:r>
              <a:rPr lang="en-US" sz="3697" dirty="0">
                <a:solidFill>
                  <a:srgbClr val="171A59"/>
                </a:solidFill>
                <a:latin typeface="Arimo Bold"/>
              </a:rPr>
              <a:t>THE RESULT OF CODE ANALYSIS USING THE QODANA PLUGIN</a:t>
            </a:r>
          </a:p>
        </p:txBody>
      </p:sp>
      <p:grpSp>
        <p:nvGrpSpPr>
          <p:cNvPr id="12" name="Group 12"/>
          <p:cNvGrpSpPr/>
          <p:nvPr/>
        </p:nvGrpSpPr>
        <p:grpSpPr>
          <a:xfrm>
            <a:off x="14997848" y="2276912"/>
            <a:ext cx="896699" cy="867202"/>
            <a:chOff x="0" y="0"/>
            <a:chExt cx="840446" cy="812800"/>
          </a:xfrm>
        </p:grpSpPr>
        <p:sp>
          <p:nvSpPr>
            <p:cNvPr id="13" name="Freeform 1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0980"/>
              </a:srgbClr>
            </a:solidFill>
          </p:spPr>
          <p:txBody>
            <a:bodyPr/>
            <a:lstStyle/>
            <a:p>
              <a:endParaRPr lang="en-GB"/>
            </a:p>
          </p:txBody>
        </p:sp>
        <p:sp>
          <p:nvSpPr>
            <p:cNvPr id="14" name="TextBox 1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015456" y="2603472"/>
            <a:ext cx="8807099" cy="5722855"/>
          </a:xfrm>
          <a:custGeom>
            <a:avLst/>
            <a:gdLst/>
            <a:ahLst/>
            <a:cxnLst/>
            <a:rect l="l" t="t" r="r" b="b"/>
            <a:pathLst>
              <a:path w="8807099" h="5722855">
                <a:moveTo>
                  <a:pt x="0" y="0"/>
                </a:moveTo>
                <a:lnTo>
                  <a:pt x="8807098" y="0"/>
                </a:lnTo>
                <a:lnTo>
                  <a:pt x="8807098" y="5722855"/>
                </a:lnTo>
                <a:lnTo>
                  <a:pt x="0" y="5722855"/>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4124082" y="-2238397"/>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671756" y="-358207"/>
            <a:ext cx="1192363" cy="11923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028700" y="1028700"/>
            <a:ext cx="6650433" cy="1943805"/>
          </a:xfrm>
          <a:custGeom>
            <a:avLst/>
            <a:gdLst/>
            <a:ahLst/>
            <a:cxnLst/>
            <a:rect l="l" t="t" r="r" b="b"/>
            <a:pathLst>
              <a:path w="6650433" h="1943805">
                <a:moveTo>
                  <a:pt x="0" y="0"/>
                </a:moveTo>
                <a:lnTo>
                  <a:pt x="6650433" y="0"/>
                </a:lnTo>
                <a:lnTo>
                  <a:pt x="6650433" y="1943805"/>
                </a:lnTo>
                <a:lnTo>
                  <a:pt x="0" y="1943805"/>
                </a:lnTo>
                <a:lnTo>
                  <a:pt x="0" y="0"/>
                </a:lnTo>
                <a:close/>
              </a:path>
            </a:pathLst>
          </a:custGeom>
          <a:blipFill>
            <a:blip r:embed="rId2"/>
            <a:stretch>
              <a:fillRect/>
            </a:stretch>
          </a:blipFill>
        </p:spPr>
        <p:txBody>
          <a:bodyPr/>
          <a:lstStyle/>
          <a:p>
            <a:endParaRPr lang="en-GB"/>
          </a:p>
        </p:txBody>
      </p:sp>
      <p:sp>
        <p:nvSpPr>
          <p:cNvPr id="15" name="Freeform 15"/>
          <p:cNvSpPr/>
          <p:nvPr/>
        </p:nvSpPr>
        <p:spPr>
          <a:xfrm>
            <a:off x="10226074" y="1232185"/>
            <a:ext cx="6507909" cy="4330116"/>
          </a:xfrm>
          <a:custGeom>
            <a:avLst/>
            <a:gdLst/>
            <a:ahLst/>
            <a:cxnLst/>
            <a:rect l="l" t="t" r="r" b="b"/>
            <a:pathLst>
              <a:path w="6507909" h="4330116">
                <a:moveTo>
                  <a:pt x="0" y="0"/>
                </a:moveTo>
                <a:lnTo>
                  <a:pt x="6507909" y="0"/>
                </a:lnTo>
                <a:lnTo>
                  <a:pt x="6507909" y="4330115"/>
                </a:lnTo>
                <a:lnTo>
                  <a:pt x="0" y="4330115"/>
                </a:lnTo>
                <a:lnTo>
                  <a:pt x="0" y="0"/>
                </a:lnTo>
                <a:close/>
              </a:path>
            </a:pathLst>
          </a:custGeom>
          <a:blipFill>
            <a:blip r:embed="rId3"/>
            <a:stretch>
              <a:fillRect/>
            </a:stretch>
          </a:blipFill>
        </p:spPr>
        <p:txBody>
          <a:bodyPr/>
          <a:lstStyle/>
          <a:p>
            <a:endParaRPr lang="en-GB"/>
          </a:p>
        </p:txBody>
      </p:sp>
      <p:sp>
        <p:nvSpPr>
          <p:cNvPr id="16" name="Freeform 16"/>
          <p:cNvSpPr/>
          <p:nvPr/>
        </p:nvSpPr>
        <p:spPr>
          <a:xfrm>
            <a:off x="1028700" y="5099885"/>
            <a:ext cx="8115300" cy="2665808"/>
          </a:xfrm>
          <a:custGeom>
            <a:avLst/>
            <a:gdLst/>
            <a:ahLst/>
            <a:cxnLst/>
            <a:rect l="l" t="t" r="r" b="b"/>
            <a:pathLst>
              <a:path w="8115300" h="2665808">
                <a:moveTo>
                  <a:pt x="0" y="0"/>
                </a:moveTo>
                <a:lnTo>
                  <a:pt x="8115300" y="0"/>
                </a:lnTo>
                <a:lnTo>
                  <a:pt x="8115300" y="2665808"/>
                </a:lnTo>
                <a:lnTo>
                  <a:pt x="0" y="2665808"/>
                </a:lnTo>
                <a:lnTo>
                  <a:pt x="0" y="0"/>
                </a:lnTo>
                <a:close/>
              </a:path>
            </a:pathLst>
          </a:custGeom>
          <a:blipFill>
            <a:blip r:embed="rId4"/>
            <a:stretch>
              <a:fillRect/>
            </a:stretch>
          </a:blipFill>
        </p:spPr>
        <p:txBody>
          <a:bodyPr/>
          <a:lstStyle/>
          <a:p>
            <a:endParaRPr lang="en-GB"/>
          </a:p>
        </p:txBody>
      </p:sp>
      <p:sp>
        <p:nvSpPr>
          <p:cNvPr id="17" name="TextBox 17"/>
          <p:cNvSpPr txBox="1"/>
          <p:nvPr/>
        </p:nvSpPr>
        <p:spPr>
          <a:xfrm>
            <a:off x="1028700" y="3206256"/>
            <a:ext cx="4806141" cy="371897"/>
          </a:xfrm>
          <a:prstGeom prst="rect">
            <a:avLst/>
          </a:prstGeom>
        </p:spPr>
        <p:txBody>
          <a:bodyPr lIns="0" tIns="0" rIns="0" bIns="0" rtlCol="0" anchor="t">
            <a:spAutoFit/>
          </a:bodyPr>
          <a:lstStyle/>
          <a:p>
            <a:pPr lvl="0">
              <a:lnSpc>
                <a:spcPts val="2934"/>
              </a:lnSpc>
              <a:spcBef>
                <a:spcPct val="0"/>
              </a:spcBef>
            </a:pPr>
            <a:r>
              <a:rPr lang="en-US" sz="2768" dirty="0">
                <a:solidFill>
                  <a:srgbClr val="171A59"/>
                </a:solidFill>
                <a:latin typeface="Arimo Bold"/>
              </a:rPr>
              <a:t>Creating a JAR artifact</a:t>
            </a:r>
          </a:p>
        </p:txBody>
      </p:sp>
      <p:sp>
        <p:nvSpPr>
          <p:cNvPr id="18" name="TextBox 18"/>
          <p:cNvSpPr txBox="1"/>
          <p:nvPr/>
        </p:nvSpPr>
        <p:spPr>
          <a:xfrm>
            <a:off x="10226074" y="5863192"/>
            <a:ext cx="4806141" cy="771870"/>
          </a:xfrm>
          <a:prstGeom prst="rect">
            <a:avLst/>
          </a:prstGeom>
        </p:spPr>
        <p:txBody>
          <a:bodyPr lIns="0" tIns="0" rIns="0" bIns="0" rtlCol="0" anchor="t">
            <a:spAutoFit/>
          </a:bodyPr>
          <a:lstStyle/>
          <a:p>
            <a:pPr lvl="0">
              <a:lnSpc>
                <a:spcPts val="2934"/>
              </a:lnSpc>
              <a:spcBef>
                <a:spcPct val="0"/>
              </a:spcBef>
            </a:pPr>
            <a:r>
              <a:rPr lang="en-US" sz="2768" dirty="0">
                <a:solidFill>
                  <a:srgbClr val="171A59"/>
                </a:solidFill>
                <a:latin typeface="Arimo Bold"/>
              </a:rPr>
              <a:t>Customize the created JAR artifact</a:t>
            </a:r>
          </a:p>
        </p:txBody>
      </p:sp>
      <p:sp>
        <p:nvSpPr>
          <p:cNvPr id="19" name="TextBox 19"/>
          <p:cNvSpPr txBox="1"/>
          <p:nvPr/>
        </p:nvSpPr>
        <p:spPr>
          <a:xfrm>
            <a:off x="1028700" y="8003818"/>
            <a:ext cx="8115300" cy="371897"/>
          </a:xfrm>
          <a:prstGeom prst="rect">
            <a:avLst/>
          </a:prstGeom>
        </p:spPr>
        <p:txBody>
          <a:bodyPr lIns="0" tIns="0" rIns="0" bIns="0" rtlCol="0" anchor="t">
            <a:spAutoFit/>
          </a:bodyPr>
          <a:lstStyle/>
          <a:p>
            <a:pPr lvl="0">
              <a:lnSpc>
                <a:spcPts val="2934"/>
              </a:lnSpc>
              <a:spcBef>
                <a:spcPct val="0"/>
              </a:spcBef>
            </a:pPr>
            <a:r>
              <a:rPr lang="en-US" sz="2768" dirty="0">
                <a:solidFill>
                  <a:srgbClr val="171A59"/>
                </a:solidFill>
                <a:latin typeface="Arimo Bold"/>
              </a:rPr>
              <a:t>Copy the full path of the created JAR file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22554" y="5962474"/>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10111" y="-1724076"/>
            <a:ext cx="4474743" cy="4327548"/>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5882"/>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79063" y="1097657"/>
            <a:ext cx="4178737" cy="500137"/>
          </a:xfrm>
          <a:prstGeom prst="rect">
            <a:avLst/>
          </a:prstGeom>
        </p:spPr>
        <p:txBody>
          <a:bodyPr wrap="square" lIns="0" tIns="0" rIns="0" bIns="0" rtlCol="0" anchor="t">
            <a:spAutoFit/>
          </a:bodyPr>
          <a:lstStyle/>
          <a:p>
            <a:pPr marL="0" lvl="0" indent="0">
              <a:lnSpc>
                <a:spcPts val="3919"/>
              </a:lnSpc>
              <a:spcBef>
                <a:spcPct val="0"/>
              </a:spcBef>
            </a:pPr>
            <a:r>
              <a:rPr lang="en-GB" sz="3697" dirty="0">
                <a:solidFill>
                  <a:srgbClr val="171A59"/>
                </a:solidFill>
                <a:latin typeface="Arimo Bold"/>
              </a:rPr>
              <a:t>DEMONSTRATION</a:t>
            </a:r>
            <a:endParaRPr lang="en-US" sz="3697" dirty="0">
              <a:solidFill>
                <a:srgbClr val="171A59"/>
              </a:solidFill>
              <a:latin typeface="Arimo Bold"/>
            </a:endParaRPr>
          </a:p>
        </p:txBody>
      </p:sp>
      <p:grpSp>
        <p:nvGrpSpPr>
          <p:cNvPr id="12" name="Group 12"/>
          <p:cNvGrpSpPr/>
          <p:nvPr/>
        </p:nvGrpSpPr>
        <p:grpSpPr>
          <a:xfrm>
            <a:off x="14997848" y="2276912"/>
            <a:ext cx="896699" cy="867202"/>
            <a:chOff x="0" y="0"/>
            <a:chExt cx="840446" cy="812800"/>
          </a:xfrm>
        </p:grpSpPr>
        <p:sp>
          <p:nvSpPr>
            <p:cNvPr id="13" name="Freeform 1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0980"/>
              </a:srgbClr>
            </a:solidFill>
          </p:spPr>
          <p:txBody>
            <a:bodyPr/>
            <a:lstStyle/>
            <a:p>
              <a:endParaRPr lang="en-GB"/>
            </a:p>
          </p:txBody>
        </p:sp>
        <p:sp>
          <p:nvSpPr>
            <p:cNvPr id="14" name="TextBox 1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pic>
        <p:nvPicPr>
          <p:cNvPr id="5" name="VOCALIA DEMO">
            <a:hlinkClick r:id="" action="ppaction://media"/>
            <a:extLst>
              <a:ext uri="{FF2B5EF4-FFF2-40B4-BE49-F238E27FC236}">
                <a16:creationId xmlns:a16="http://schemas.microsoft.com/office/drawing/2014/main" id="{1BBD1B1B-D316-036D-FFA0-6DB17A8832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7517" y="1763279"/>
            <a:ext cx="13201891" cy="7426064"/>
          </a:xfrm>
          <a:prstGeom prst="rect">
            <a:avLst/>
          </a:prstGeom>
        </p:spPr>
      </p:pic>
    </p:spTree>
    <p:extLst>
      <p:ext uri="{BB962C8B-B14F-4D97-AF65-F5344CB8AC3E}">
        <p14:creationId xmlns:p14="http://schemas.microsoft.com/office/powerpoint/2010/main" val="4777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96880" y="-2963288"/>
            <a:ext cx="6701692" cy="6481241"/>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144000" y="2474043"/>
            <a:ext cx="8405161" cy="8282904"/>
          </a:xfrm>
          <a:custGeom>
            <a:avLst/>
            <a:gdLst/>
            <a:ahLst/>
            <a:cxnLst/>
            <a:rect l="l" t="t" r="r" b="b"/>
            <a:pathLst>
              <a:path w="8405161" h="8282904">
                <a:moveTo>
                  <a:pt x="0" y="0"/>
                </a:moveTo>
                <a:lnTo>
                  <a:pt x="8405161" y="0"/>
                </a:lnTo>
                <a:lnTo>
                  <a:pt x="8405161" y="8282904"/>
                </a:lnTo>
                <a:lnTo>
                  <a:pt x="0" y="8282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805772" y="4275706"/>
            <a:ext cx="8460216" cy="8181919"/>
            <a:chOff x="0" y="0"/>
            <a:chExt cx="840446" cy="812800"/>
          </a:xfrm>
        </p:grpSpPr>
        <p:sp>
          <p:nvSpPr>
            <p:cNvPr id="7" name="Freeform 7"/>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8" name="TextBox 8"/>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49727">
            <a:off x="7348709" y="8124015"/>
            <a:ext cx="1533222" cy="1457954"/>
          </a:xfrm>
          <a:custGeom>
            <a:avLst/>
            <a:gdLst/>
            <a:ahLst/>
            <a:cxnLst/>
            <a:rect l="l" t="t" r="r" b="b"/>
            <a:pathLst>
              <a:path w="1533222" h="1457954">
                <a:moveTo>
                  <a:pt x="0" y="0"/>
                </a:moveTo>
                <a:lnTo>
                  <a:pt x="1533221" y="0"/>
                </a:lnTo>
                <a:lnTo>
                  <a:pt x="1533221" y="1457954"/>
                </a:lnTo>
                <a:lnTo>
                  <a:pt x="0" y="1457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Freeform 10"/>
          <p:cNvSpPr/>
          <p:nvPr/>
        </p:nvSpPr>
        <p:spPr>
          <a:xfrm>
            <a:off x="-3927218" y="1898333"/>
            <a:ext cx="12957152" cy="9167185"/>
          </a:xfrm>
          <a:custGeom>
            <a:avLst/>
            <a:gdLst/>
            <a:ahLst/>
            <a:cxnLst/>
            <a:rect l="l" t="t" r="r" b="b"/>
            <a:pathLst>
              <a:path w="12957152" h="9167185">
                <a:moveTo>
                  <a:pt x="0" y="0"/>
                </a:moveTo>
                <a:lnTo>
                  <a:pt x="12957152" y="0"/>
                </a:lnTo>
                <a:lnTo>
                  <a:pt x="12957152" y="9167185"/>
                </a:lnTo>
                <a:lnTo>
                  <a:pt x="0" y="91671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11" name="TextBox 11"/>
          <p:cNvSpPr txBox="1"/>
          <p:nvPr/>
        </p:nvSpPr>
        <p:spPr>
          <a:xfrm>
            <a:off x="567118" y="4083962"/>
            <a:ext cx="6782318" cy="4308872"/>
          </a:xfrm>
          <a:prstGeom prst="rect">
            <a:avLst/>
          </a:prstGeom>
        </p:spPr>
        <p:txBody>
          <a:bodyPr lIns="0" tIns="0" rIns="0" bIns="0" rtlCol="0" anchor="t">
            <a:spAutoFit/>
          </a:bodyPr>
          <a:lstStyle/>
          <a:p>
            <a:pPr lvl="0">
              <a:lnSpc>
                <a:spcPts val="2784"/>
              </a:lnSpc>
              <a:spcBef>
                <a:spcPct val="0"/>
              </a:spcBef>
            </a:pPr>
            <a:r>
              <a:rPr lang="en-US" sz="2626" dirty="0">
                <a:solidFill>
                  <a:srgbClr val="FEFAF1"/>
                </a:solidFill>
                <a:latin typeface="Arimo"/>
              </a:rPr>
              <a:t>During the course work, a voice assistant "Vocalia" was developed that meets all the requirements and has high quality code and stable functionality. The results of analysis and testing have shown the effectiveness of software deployment and maintenance. For future development, it is proposed to expand the functionality, improve performance, and increase the security of the application. The Vocalia voice assistant opens opportunities to improve the availability of information and increase productivity and learning.</a:t>
            </a:r>
          </a:p>
        </p:txBody>
      </p:sp>
      <p:sp>
        <p:nvSpPr>
          <p:cNvPr id="12" name="TextBox 12"/>
          <p:cNvSpPr txBox="1"/>
          <p:nvPr/>
        </p:nvSpPr>
        <p:spPr>
          <a:xfrm>
            <a:off x="567118" y="2800283"/>
            <a:ext cx="5564348" cy="679673"/>
          </a:xfrm>
          <a:prstGeom prst="rect">
            <a:avLst/>
          </a:prstGeom>
        </p:spPr>
        <p:txBody>
          <a:bodyPr lIns="0" tIns="0" rIns="0" bIns="0" rtlCol="0" anchor="t">
            <a:spAutoFit/>
          </a:bodyPr>
          <a:lstStyle/>
          <a:p>
            <a:pPr lvl="0">
              <a:lnSpc>
                <a:spcPts val="5307"/>
              </a:lnSpc>
              <a:spcBef>
                <a:spcPct val="0"/>
              </a:spcBef>
            </a:pPr>
            <a:r>
              <a:rPr lang="en-US" sz="5006" dirty="0">
                <a:solidFill>
                  <a:srgbClr val="FFFEF7"/>
                </a:solidFill>
                <a:latin typeface="Arimo Bold"/>
              </a:rPr>
              <a:t>CONCLUSION</a:t>
            </a:r>
          </a:p>
        </p:txBody>
      </p:sp>
      <p:sp>
        <p:nvSpPr>
          <p:cNvPr id="13" name="Freeform 13"/>
          <p:cNvSpPr/>
          <p:nvPr/>
        </p:nvSpPr>
        <p:spPr>
          <a:xfrm rot="690390">
            <a:off x="406114" y="487176"/>
            <a:ext cx="1138960" cy="1083047"/>
          </a:xfrm>
          <a:custGeom>
            <a:avLst/>
            <a:gdLst/>
            <a:ahLst/>
            <a:cxnLst/>
            <a:rect l="l" t="t" r="r" b="b"/>
            <a:pathLst>
              <a:path w="1138960" h="1083047">
                <a:moveTo>
                  <a:pt x="0" y="0"/>
                </a:moveTo>
                <a:lnTo>
                  <a:pt x="1138960" y="0"/>
                </a:lnTo>
                <a:lnTo>
                  <a:pt x="1138960" y="1083048"/>
                </a:lnTo>
                <a:lnTo>
                  <a:pt x="0" y="1083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4" name="Freeform 14"/>
          <p:cNvSpPr/>
          <p:nvPr/>
        </p:nvSpPr>
        <p:spPr>
          <a:xfrm rot="-1074085">
            <a:off x="10871117" y="1497889"/>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5" name="Freeform 15"/>
          <p:cNvSpPr/>
          <p:nvPr/>
        </p:nvSpPr>
        <p:spPr>
          <a:xfrm rot="-1074085">
            <a:off x="7823612" y="5953005"/>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4280204" y="439698"/>
            <a:ext cx="9727591" cy="940760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00168" y="3144115"/>
            <a:ext cx="6498460" cy="8846913"/>
          </a:xfrm>
          <a:custGeom>
            <a:avLst/>
            <a:gdLst/>
            <a:ahLst/>
            <a:cxnLst/>
            <a:rect l="l" t="t" r="r" b="b"/>
            <a:pathLst>
              <a:path w="6498460" h="8846913">
                <a:moveTo>
                  <a:pt x="0" y="0"/>
                </a:moveTo>
                <a:lnTo>
                  <a:pt x="6498459" y="0"/>
                </a:lnTo>
                <a:lnTo>
                  <a:pt x="6498459"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98460" y="4501269"/>
            <a:ext cx="6029798" cy="2960511"/>
          </a:xfrm>
          <a:prstGeom prst="rect">
            <a:avLst/>
          </a:prstGeom>
        </p:spPr>
        <p:txBody>
          <a:bodyPr lIns="0" tIns="0" rIns="0" bIns="0" rtlCol="0" anchor="t">
            <a:spAutoFit/>
          </a:bodyPr>
          <a:lstStyle/>
          <a:p>
            <a:pPr lvl="0">
              <a:lnSpc>
                <a:spcPts val="2941"/>
              </a:lnSpc>
              <a:spcBef>
                <a:spcPct val="0"/>
              </a:spcBef>
            </a:pPr>
            <a:r>
              <a:rPr lang="en-US" sz="2774" dirty="0">
                <a:solidFill>
                  <a:srgbClr val="171A59"/>
                </a:solidFill>
                <a:latin typeface="Canva Sans"/>
              </a:rPr>
              <a:t>A thorough analysis of the current state of the GP, identification of development prospects, and development of a concept for a new voice assistant aimed at meeting user needs in the context of a rapidly changing technological environment.</a:t>
            </a:r>
          </a:p>
        </p:txBody>
      </p:sp>
      <p:sp>
        <p:nvSpPr>
          <p:cNvPr id="7" name="TextBox 7"/>
          <p:cNvSpPr txBox="1"/>
          <p:nvPr/>
        </p:nvSpPr>
        <p:spPr>
          <a:xfrm>
            <a:off x="5798291" y="2737546"/>
            <a:ext cx="6211411" cy="833562"/>
          </a:xfrm>
          <a:prstGeom prst="rect">
            <a:avLst/>
          </a:prstGeom>
        </p:spPr>
        <p:txBody>
          <a:bodyPr lIns="0" tIns="0" rIns="0" bIns="0" rtlCol="0" anchor="t">
            <a:spAutoFit/>
          </a:bodyPr>
          <a:lstStyle/>
          <a:p>
            <a:pPr lvl="0">
              <a:lnSpc>
                <a:spcPts val="6455"/>
              </a:lnSpc>
              <a:spcBef>
                <a:spcPct val="0"/>
              </a:spcBef>
            </a:pPr>
            <a:r>
              <a:rPr lang="en-US" sz="6090" dirty="0">
                <a:solidFill>
                  <a:srgbClr val="171A59"/>
                </a:solidFill>
                <a:latin typeface="Arimo Bold"/>
              </a:rPr>
              <a:t>Objective</a:t>
            </a:r>
            <a:r>
              <a:rPr lang="ru-RU" sz="6090" dirty="0">
                <a:solidFill>
                  <a:srgbClr val="171A59"/>
                </a:solidFill>
                <a:latin typeface="Arimo Bold"/>
              </a:rPr>
              <a:t> </a:t>
            </a:r>
            <a:r>
              <a:rPr lang="en-US" sz="6090" dirty="0">
                <a:solidFill>
                  <a:srgbClr val="171A59"/>
                </a:solidFill>
                <a:latin typeface="Arimo Bold"/>
              </a:rPr>
              <a:t>-</a:t>
            </a:r>
          </a:p>
        </p:txBody>
      </p:sp>
      <p:grpSp>
        <p:nvGrpSpPr>
          <p:cNvPr id="8" name="Group 8"/>
          <p:cNvGrpSpPr/>
          <p:nvPr/>
        </p:nvGrpSpPr>
        <p:grpSpPr>
          <a:xfrm>
            <a:off x="13822554" y="5962474"/>
            <a:ext cx="6233607" cy="6028554"/>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727017" y="7871589"/>
            <a:ext cx="1750640" cy="175064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13" name="TextBox 13"/>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510111" y="-1724076"/>
            <a:ext cx="4474743" cy="4327548"/>
            <a:chOff x="0" y="0"/>
            <a:chExt cx="840446" cy="812800"/>
          </a:xfrm>
        </p:grpSpPr>
        <p:sp>
          <p:nvSpPr>
            <p:cNvPr id="15" name="Freeform 15"/>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6" name="TextBox 16"/>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4997848" y="2276912"/>
            <a:ext cx="896699" cy="867202"/>
            <a:chOff x="0" y="0"/>
            <a:chExt cx="840446" cy="812800"/>
          </a:xfrm>
        </p:grpSpPr>
        <p:sp>
          <p:nvSpPr>
            <p:cNvPr id="18" name="Freeform 18"/>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9" name="TextBox 19"/>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2088103" y="-1736352"/>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690184" y="-1736352"/>
            <a:ext cx="6233607" cy="602855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390589" y="9644995"/>
            <a:ext cx="1327684" cy="1284010"/>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1066800"/>
            <a:ext cx="5589749" cy="743793"/>
          </a:xfrm>
          <a:prstGeom prst="rect">
            <a:avLst/>
          </a:prstGeom>
        </p:spPr>
        <p:txBody>
          <a:bodyPr lIns="0" tIns="0" rIns="0" bIns="0" rtlCol="0" anchor="t">
            <a:spAutoFit/>
          </a:bodyPr>
          <a:lstStyle/>
          <a:p>
            <a:pPr lvl="0">
              <a:lnSpc>
                <a:spcPts val="5809"/>
              </a:lnSpc>
              <a:spcBef>
                <a:spcPct val="0"/>
              </a:spcBef>
            </a:pPr>
            <a:r>
              <a:rPr lang="en-US" sz="5480" dirty="0">
                <a:solidFill>
                  <a:srgbClr val="171A59"/>
                </a:solidFill>
                <a:latin typeface="Arimo Bold"/>
              </a:rPr>
              <a:t>WORK PLAN</a:t>
            </a:r>
          </a:p>
        </p:txBody>
      </p:sp>
      <p:sp>
        <p:nvSpPr>
          <p:cNvPr id="12" name="Freeform 12"/>
          <p:cNvSpPr/>
          <p:nvPr/>
        </p:nvSpPr>
        <p:spPr>
          <a:xfrm>
            <a:off x="899319" y="269227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3" name="TextBox 13"/>
          <p:cNvSpPr txBox="1"/>
          <p:nvPr/>
        </p:nvSpPr>
        <p:spPr>
          <a:xfrm>
            <a:off x="1282401" y="4028057"/>
            <a:ext cx="2278708" cy="538609"/>
          </a:xfrm>
          <a:prstGeom prst="rect">
            <a:avLst/>
          </a:prstGeom>
        </p:spPr>
        <p:txBody>
          <a:bodyPr wrap="square" lIns="0" tIns="0" rIns="0" bIns="0" rtlCol="0" anchor="t">
            <a:spAutoFit/>
          </a:bodyPr>
          <a:lstStyle/>
          <a:p>
            <a:pPr lvl="0" algn="ctr">
              <a:lnSpc>
                <a:spcPts val="4238"/>
              </a:lnSpc>
              <a:spcBef>
                <a:spcPct val="0"/>
              </a:spcBef>
            </a:pPr>
            <a:r>
              <a:rPr lang="en-US" sz="3200" dirty="0">
                <a:solidFill>
                  <a:srgbClr val="171A59"/>
                </a:solidFill>
                <a:latin typeface="Arimo"/>
              </a:rPr>
              <a:t>Introduction</a:t>
            </a:r>
            <a:endParaRPr lang="en-US" sz="3998" dirty="0">
              <a:solidFill>
                <a:srgbClr val="171A59"/>
              </a:solidFill>
              <a:latin typeface="Arimo"/>
            </a:endParaRPr>
          </a:p>
        </p:txBody>
      </p:sp>
      <p:sp>
        <p:nvSpPr>
          <p:cNvPr id="14" name="Freeform 14"/>
          <p:cNvSpPr/>
          <p:nvPr/>
        </p:nvSpPr>
        <p:spPr>
          <a:xfrm>
            <a:off x="4336300"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4527841" y="6434347"/>
            <a:ext cx="2863103" cy="924340"/>
          </a:xfrm>
          <a:prstGeom prst="rect">
            <a:avLst/>
          </a:prstGeom>
        </p:spPr>
        <p:txBody>
          <a:bodyPr lIns="0" tIns="0" rIns="0" bIns="0" rtlCol="0" anchor="t">
            <a:spAutoFit/>
          </a:bodyPr>
          <a:lstStyle/>
          <a:p>
            <a:pPr lvl="0" algn="ctr">
              <a:lnSpc>
                <a:spcPts val="3549"/>
              </a:lnSpc>
              <a:spcBef>
                <a:spcPct val="0"/>
              </a:spcBef>
            </a:pPr>
            <a:r>
              <a:rPr lang="en-US" sz="3348" dirty="0">
                <a:solidFill>
                  <a:srgbClr val="171A59"/>
                </a:solidFill>
                <a:latin typeface="Arimo"/>
              </a:rPr>
              <a:t>Technological analysis</a:t>
            </a:r>
          </a:p>
        </p:txBody>
      </p:sp>
      <p:sp>
        <p:nvSpPr>
          <p:cNvPr id="16" name="Freeform 16"/>
          <p:cNvSpPr/>
          <p:nvPr/>
        </p:nvSpPr>
        <p:spPr>
          <a:xfrm>
            <a:off x="8020634" y="360724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7" name="TextBox 17"/>
          <p:cNvSpPr txBox="1"/>
          <p:nvPr/>
        </p:nvSpPr>
        <p:spPr>
          <a:xfrm>
            <a:off x="8212175" y="4796856"/>
            <a:ext cx="2863103" cy="1346522"/>
          </a:xfrm>
          <a:prstGeom prst="rect">
            <a:avLst/>
          </a:prstGeom>
        </p:spPr>
        <p:txBody>
          <a:bodyPr lIns="0" tIns="0" rIns="0" bIns="0" rtlCol="0" anchor="t">
            <a:spAutoFit/>
          </a:bodyPr>
          <a:lstStyle/>
          <a:p>
            <a:pPr lvl="0" algn="ctr">
              <a:lnSpc>
                <a:spcPts val="3549"/>
              </a:lnSpc>
              <a:spcBef>
                <a:spcPct val="0"/>
              </a:spcBef>
            </a:pPr>
            <a:r>
              <a:rPr lang="en-US" sz="3348" dirty="0">
                <a:solidFill>
                  <a:srgbClr val="171A59"/>
                </a:solidFill>
                <a:latin typeface="Arimo"/>
              </a:rPr>
              <a:t>Software development process</a:t>
            </a:r>
          </a:p>
        </p:txBody>
      </p:sp>
      <p:sp>
        <p:nvSpPr>
          <p:cNvPr id="18" name="Freeform 18"/>
          <p:cNvSpPr/>
          <p:nvPr/>
        </p:nvSpPr>
        <p:spPr>
          <a:xfrm>
            <a:off x="11514469"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9" name="TextBox 19"/>
          <p:cNvSpPr txBox="1"/>
          <p:nvPr/>
        </p:nvSpPr>
        <p:spPr>
          <a:xfrm>
            <a:off x="11706010" y="6434347"/>
            <a:ext cx="2863103" cy="1346522"/>
          </a:xfrm>
          <a:prstGeom prst="rect">
            <a:avLst/>
          </a:prstGeom>
        </p:spPr>
        <p:txBody>
          <a:bodyPr lIns="0" tIns="0" rIns="0" bIns="0" rtlCol="0" anchor="t">
            <a:spAutoFit/>
          </a:bodyPr>
          <a:lstStyle/>
          <a:p>
            <a:pPr lvl="0" algn="ctr">
              <a:lnSpc>
                <a:spcPts val="3549"/>
              </a:lnSpc>
              <a:spcBef>
                <a:spcPct val="0"/>
              </a:spcBef>
            </a:pPr>
            <a:r>
              <a:rPr lang="en-US" sz="3348" dirty="0">
                <a:solidFill>
                  <a:srgbClr val="171A59"/>
                </a:solidFill>
                <a:latin typeface="Arimo"/>
              </a:rPr>
              <a:t>Quality and safety assessment</a:t>
            </a:r>
          </a:p>
        </p:txBody>
      </p:sp>
      <p:sp>
        <p:nvSpPr>
          <p:cNvPr id="20" name="Freeform 20"/>
          <p:cNvSpPr/>
          <p:nvPr/>
        </p:nvSpPr>
        <p:spPr>
          <a:xfrm>
            <a:off x="14013115" y="269227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1" name="TextBox 21"/>
          <p:cNvSpPr txBox="1"/>
          <p:nvPr/>
        </p:nvSpPr>
        <p:spPr>
          <a:xfrm>
            <a:off x="14204656" y="3881887"/>
            <a:ext cx="2863103" cy="897682"/>
          </a:xfrm>
          <a:prstGeom prst="rect">
            <a:avLst/>
          </a:prstGeom>
        </p:spPr>
        <p:txBody>
          <a:bodyPr lIns="0" tIns="0" rIns="0" bIns="0" rtlCol="0" anchor="t">
            <a:spAutoFit/>
          </a:bodyPr>
          <a:lstStyle/>
          <a:p>
            <a:pPr lvl="0" algn="ctr">
              <a:lnSpc>
                <a:spcPts val="3549"/>
              </a:lnSpc>
              <a:spcBef>
                <a:spcPct val="0"/>
              </a:spcBef>
            </a:pPr>
            <a:r>
              <a:rPr lang="en-US" sz="3200" dirty="0">
                <a:solidFill>
                  <a:srgbClr val="171A59"/>
                </a:solidFill>
                <a:latin typeface="Arimo"/>
              </a:rPr>
              <a:t>Stages of implementation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881847"/>
            <a:ext cx="5281119" cy="1359346"/>
          </a:xfrm>
          <a:prstGeom prst="rect">
            <a:avLst/>
          </a:prstGeom>
        </p:spPr>
        <p:txBody>
          <a:bodyPr lIns="0" tIns="0" rIns="0" bIns="0" rtlCol="0" anchor="t">
            <a:spAutoFit/>
          </a:bodyPr>
          <a:lstStyle/>
          <a:p>
            <a:pPr lvl="0">
              <a:lnSpc>
                <a:spcPts val="5254"/>
              </a:lnSpc>
              <a:spcBef>
                <a:spcPct val="0"/>
              </a:spcBef>
            </a:pPr>
            <a:r>
              <a:rPr lang="en-US" sz="4957" dirty="0">
                <a:solidFill>
                  <a:srgbClr val="171A59"/>
                </a:solidFill>
                <a:latin typeface="Arimo Bold"/>
              </a:rPr>
              <a:t>LIST OF REFERENCES</a:t>
            </a:r>
          </a:p>
        </p:txBody>
      </p:sp>
      <p:sp>
        <p:nvSpPr>
          <p:cNvPr id="16" name="TextBox 16"/>
          <p:cNvSpPr txBox="1"/>
          <p:nvPr/>
        </p:nvSpPr>
        <p:spPr>
          <a:xfrm>
            <a:off x="7862313" y="1992272"/>
            <a:ext cx="8741528" cy="3612358"/>
          </a:xfrm>
          <a:prstGeom prst="rect">
            <a:avLst/>
          </a:prstGeom>
        </p:spPr>
        <p:txBody>
          <a:bodyPr lIns="0" tIns="0" rIns="0" bIns="0" rtlCol="0" anchor="t">
            <a:spAutoFit/>
          </a:bodyPr>
          <a:lstStyle/>
          <a:p>
            <a:pPr marL="722904" lvl="1" indent="-361452">
              <a:lnSpc>
                <a:spcPts val="3549"/>
              </a:lnSpc>
              <a:buFont typeface="Arial"/>
              <a:buChar char="•"/>
            </a:pPr>
            <a:r>
              <a:rPr lang="en-US" sz="3348" dirty="0">
                <a:solidFill>
                  <a:srgbClr val="171A59"/>
                </a:solidFill>
                <a:latin typeface="Arimo"/>
              </a:rPr>
              <a:t>Voice assistants: What they are and what they mean for marketing and commerce </a:t>
            </a:r>
          </a:p>
          <a:p>
            <a:pPr marL="722904" lvl="1" indent="-361452">
              <a:lnSpc>
                <a:spcPts val="3549"/>
              </a:lnSpc>
              <a:buFont typeface="Arial"/>
              <a:buChar char="•"/>
            </a:pPr>
            <a:r>
              <a:rPr lang="en-US" sz="3348" dirty="0" err="1">
                <a:solidFill>
                  <a:srgbClr val="171A59"/>
                </a:solidFill>
                <a:latin typeface="Arimo"/>
              </a:rPr>
              <a:t>CMUSphinx</a:t>
            </a:r>
            <a:r>
              <a:rPr lang="en-US" sz="3348" dirty="0">
                <a:solidFill>
                  <a:srgbClr val="171A59"/>
                </a:solidFill>
                <a:latin typeface="Arimo"/>
              </a:rPr>
              <a:t> Documentation</a:t>
            </a:r>
          </a:p>
          <a:p>
            <a:pPr marL="722904" lvl="1" indent="-361452">
              <a:lnSpc>
                <a:spcPts val="3549"/>
              </a:lnSpc>
              <a:buFont typeface="Arial"/>
              <a:buChar char="•"/>
            </a:pPr>
            <a:r>
              <a:rPr lang="en-US" sz="3348" dirty="0">
                <a:solidFill>
                  <a:srgbClr val="171A59"/>
                </a:solidFill>
                <a:latin typeface="Arimo"/>
              </a:rPr>
              <a:t>  GOOGLE ASSISTANT, SIRI, BIXBY, ALEXA, ЯКИЙ НАЙКРАЩИЙ?</a:t>
            </a:r>
          </a:p>
          <a:p>
            <a:pPr marL="722904" lvl="1" indent="-361452">
              <a:lnSpc>
                <a:spcPts val="3549"/>
              </a:lnSpc>
              <a:buFont typeface="Arial"/>
              <a:buChar char="•"/>
            </a:pPr>
            <a:r>
              <a:rPr lang="en-US" sz="3348" dirty="0">
                <a:solidFill>
                  <a:srgbClr val="171A59"/>
                </a:solidFill>
                <a:latin typeface="Arimo"/>
              </a:rPr>
              <a:t>Java Documentation</a:t>
            </a:r>
          </a:p>
          <a:p>
            <a:pPr marL="722904" lvl="1" indent="-361452">
              <a:lnSpc>
                <a:spcPts val="3549"/>
              </a:lnSpc>
              <a:buFont typeface="Arial"/>
              <a:buChar char="•"/>
            </a:pPr>
            <a:r>
              <a:rPr lang="en-US" sz="3348" dirty="0">
                <a:solidFill>
                  <a:srgbClr val="171A59"/>
                </a:solidFill>
                <a:latin typeface="Arimo"/>
              </a:rPr>
              <a:t>Sphinx-4 - Pure Java speech recognition library and others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054587" y="5838825"/>
            <a:ext cx="9727591" cy="940760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24805" y="534070"/>
            <a:ext cx="3881586" cy="2933030"/>
            <a:chOff x="0" y="0"/>
            <a:chExt cx="1022311" cy="628555"/>
          </a:xfrm>
        </p:grpSpPr>
        <p:sp>
          <p:nvSpPr>
            <p:cNvPr id="9" name="Freeform 9"/>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5688439" y="663697"/>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540525" y="5489505"/>
            <a:ext cx="6458400" cy="6117866"/>
          </a:xfrm>
          <a:custGeom>
            <a:avLst/>
            <a:gdLst/>
            <a:ahLst/>
            <a:cxnLst/>
            <a:rect l="l" t="t" r="r" b="b"/>
            <a:pathLst>
              <a:path w="6458400" h="6117866">
                <a:moveTo>
                  <a:pt x="0" y="0"/>
                </a:moveTo>
                <a:lnTo>
                  <a:pt x="6458400" y="0"/>
                </a:lnTo>
                <a:lnTo>
                  <a:pt x="6458400" y="6117866"/>
                </a:lnTo>
                <a:lnTo>
                  <a:pt x="0" y="6117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865280"/>
            <a:ext cx="3743443" cy="2410916"/>
          </a:xfrm>
          <a:prstGeom prst="rect">
            <a:avLst/>
          </a:prstGeom>
        </p:spPr>
        <p:txBody>
          <a:bodyPr lIns="0" tIns="0" rIns="0" bIns="0" rtlCol="0" anchor="t">
            <a:spAutoFit/>
          </a:bodyPr>
          <a:lstStyle/>
          <a:p>
            <a:pPr lvl="0">
              <a:lnSpc>
                <a:spcPts val="4720"/>
              </a:lnSpc>
              <a:spcBef>
                <a:spcPct val="0"/>
              </a:spcBef>
            </a:pPr>
            <a:r>
              <a:rPr lang="en-US" sz="4452" dirty="0">
                <a:solidFill>
                  <a:srgbClr val="171A59"/>
                </a:solidFill>
                <a:latin typeface="Arimo Bold"/>
              </a:rPr>
              <a:t>GENERAL SCHEME OF THE GP OPERATION</a:t>
            </a:r>
          </a:p>
        </p:txBody>
      </p:sp>
      <p:sp>
        <p:nvSpPr>
          <p:cNvPr id="14" name="TextBox 14"/>
          <p:cNvSpPr txBox="1"/>
          <p:nvPr/>
        </p:nvSpPr>
        <p:spPr>
          <a:xfrm>
            <a:off x="5799322" y="1571756"/>
            <a:ext cx="2399206" cy="724867"/>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Speech recognition</a:t>
            </a:r>
          </a:p>
        </p:txBody>
      </p:sp>
      <p:sp>
        <p:nvSpPr>
          <p:cNvPr id="15" name="Freeform 15"/>
          <p:cNvSpPr/>
          <p:nvPr/>
        </p:nvSpPr>
        <p:spPr>
          <a:xfrm>
            <a:off x="8309411" y="296571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6" name="TextBox 16"/>
          <p:cNvSpPr txBox="1"/>
          <p:nvPr/>
        </p:nvSpPr>
        <p:spPr>
          <a:xfrm>
            <a:off x="8420294" y="3873769"/>
            <a:ext cx="2399206" cy="1073582"/>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Selecting semantic objects</a:t>
            </a:r>
          </a:p>
        </p:txBody>
      </p:sp>
      <p:sp>
        <p:nvSpPr>
          <p:cNvPr id="17" name="Freeform 17"/>
          <p:cNvSpPr/>
          <p:nvPr/>
        </p:nvSpPr>
        <p:spPr>
          <a:xfrm>
            <a:off x="10930384" y="5143500"/>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8" name="TextBox 18"/>
          <p:cNvSpPr txBox="1"/>
          <p:nvPr/>
        </p:nvSpPr>
        <p:spPr>
          <a:xfrm>
            <a:off x="11041267" y="6051559"/>
            <a:ext cx="2399206" cy="1073582"/>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Module for executing commands</a:t>
            </a:r>
          </a:p>
        </p:txBody>
      </p:sp>
      <p:sp>
        <p:nvSpPr>
          <p:cNvPr id="19" name="Freeform 19"/>
          <p:cNvSpPr/>
          <p:nvPr/>
        </p:nvSpPr>
        <p:spPr>
          <a:xfrm>
            <a:off x="13551356" y="732129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0" name="TextBox 20"/>
          <p:cNvSpPr txBox="1"/>
          <p:nvPr/>
        </p:nvSpPr>
        <p:spPr>
          <a:xfrm>
            <a:off x="13662239" y="8229349"/>
            <a:ext cx="2399206" cy="718145"/>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Text-to-Speech synthesis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800" y="2585158"/>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dirty="0"/>
          </a:p>
        </p:txBody>
      </p:sp>
      <p:sp>
        <p:nvSpPr>
          <p:cNvPr id="9" name="TextBox 9"/>
          <p:cNvSpPr txBox="1"/>
          <p:nvPr/>
        </p:nvSpPr>
        <p:spPr>
          <a:xfrm>
            <a:off x="1028699" y="1076286"/>
            <a:ext cx="6158389" cy="1231106"/>
          </a:xfrm>
          <a:prstGeom prst="rect">
            <a:avLst/>
          </a:prstGeom>
        </p:spPr>
        <p:txBody>
          <a:bodyPr wrap="square" lIns="0" tIns="0" rIns="0" bIns="0" rtlCol="0" anchor="t">
            <a:spAutoFit/>
          </a:bodyPr>
          <a:lstStyle/>
          <a:p>
            <a:pPr marL="0" lvl="0" indent="0">
              <a:lnSpc>
                <a:spcPts val="4783"/>
              </a:lnSpc>
              <a:spcBef>
                <a:spcPct val="0"/>
              </a:spcBef>
            </a:pPr>
            <a:r>
              <a:rPr lang="en-GB" sz="4512" dirty="0">
                <a:solidFill>
                  <a:srgbClr val="171A59"/>
                </a:solidFill>
                <a:latin typeface="Arimo Bold"/>
              </a:rPr>
              <a:t>MAIN DEVELOPMENT FUNCTIONS</a:t>
            </a:r>
            <a:endParaRPr lang="en-US" sz="4512" dirty="0">
              <a:solidFill>
                <a:srgbClr val="171A59"/>
              </a:solidFill>
              <a:latin typeface="Arimo Bold"/>
            </a:endParaRPr>
          </a:p>
        </p:txBody>
      </p:sp>
      <p:graphicFrame>
        <p:nvGraphicFramePr>
          <p:cNvPr id="24" name="Table 23">
            <a:extLst>
              <a:ext uri="{FF2B5EF4-FFF2-40B4-BE49-F238E27FC236}">
                <a16:creationId xmlns:a16="http://schemas.microsoft.com/office/drawing/2014/main" id="{EAB031E2-C5DD-4B53-F3F9-E693638ADF9A}"/>
              </a:ext>
            </a:extLst>
          </p:cNvPr>
          <p:cNvGraphicFramePr>
            <a:graphicFrameLocks noGrp="1"/>
          </p:cNvGraphicFramePr>
          <p:nvPr>
            <p:extLst>
              <p:ext uri="{D42A27DB-BD31-4B8C-83A1-F6EECF244321}">
                <p14:modId xmlns:p14="http://schemas.microsoft.com/office/powerpoint/2010/main" val="2143774275"/>
              </p:ext>
            </p:extLst>
          </p:nvPr>
        </p:nvGraphicFramePr>
        <p:xfrm>
          <a:off x="1372355" y="2857500"/>
          <a:ext cx="12760351" cy="6217920"/>
        </p:xfrm>
        <a:graphic>
          <a:graphicData uri="http://schemas.openxmlformats.org/drawingml/2006/table">
            <a:tbl>
              <a:tblPr firstRow="1" bandRow="1">
                <a:tableStyleId>{5C22544A-7EE6-4342-B048-85BDC9FD1C3A}</a:tableStyleId>
              </a:tblPr>
              <a:tblGrid>
                <a:gridCol w="4380630">
                  <a:extLst>
                    <a:ext uri="{9D8B030D-6E8A-4147-A177-3AD203B41FA5}">
                      <a16:colId xmlns:a16="http://schemas.microsoft.com/office/drawing/2014/main" val="1629694479"/>
                    </a:ext>
                  </a:extLst>
                </a:gridCol>
                <a:gridCol w="8379721">
                  <a:extLst>
                    <a:ext uri="{9D8B030D-6E8A-4147-A177-3AD203B41FA5}">
                      <a16:colId xmlns:a16="http://schemas.microsoft.com/office/drawing/2014/main" val="2022780041"/>
                    </a:ext>
                  </a:extLst>
                </a:gridCol>
              </a:tblGrid>
              <a:tr h="370840">
                <a:tc>
                  <a:txBody>
                    <a:bodyPr/>
                    <a:lstStyle/>
                    <a:p>
                      <a:r>
                        <a:rPr lang="en-GB" sz="2400"/>
                        <a:t>NAME</a:t>
                      </a:r>
                      <a:endParaRPr lang="en-GB" sz="2400" dirty="0"/>
                    </a:p>
                  </a:txBody>
                  <a:tcPr/>
                </a:tc>
                <a:tc>
                  <a:txBody>
                    <a:bodyPr/>
                    <a:lstStyle/>
                    <a:p>
                      <a:r>
                        <a:rPr lang="en-GB" sz="2400"/>
                        <a:t>DESCRIPTION</a:t>
                      </a:r>
                      <a:endParaRPr lang="en-GB" sz="2400" dirty="0"/>
                    </a:p>
                  </a:txBody>
                  <a:tcPr/>
                </a:tc>
                <a:extLst>
                  <a:ext uri="{0D108BD9-81ED-4DB2-BD59-A6C34878D82A}">
                    <a16:rowId xmlns:a16="http://schemas.microsoft.com/office/drawing/2014/main" val="1932447360"/>
                  </a:ext>
                </a:extLst>
              </a:tr>
              <a:tr h="370840">
                <a:tc>
                  <a:txBody>
                    <a:bodyPr/>
                    <a:lstStyle/>
                    <a:p>
                      <a:pPr algn="just"/>
                      <a:r>
                        <a:rPr lang="en-GB" sz="2400" dirty="0"/>
                        <a:t>Voice search capability</a:t>
                      </a:r>
                    </a:p>
                  </a:txBody>
                  <a:tcPr/>
                </a:tc>
                <a:tc>
                  <a:txBody>
                    <a:bodyPr/>
                    <a:lstStyle/>
                    <a:p>
                      <a:pPr algn="just"/>
                      <a:r>
                        <a:rPr lang="en-US" sz="2400" dirty="0"/>
                        <a:t>The system should provide voice search capabilities.</a:t>
                      </a:r>
                      <a:endParaRPr lang="en-GB" sz="2400" dirty="0"/>
                    </a:p>
                  </a:txBody>
                  <a:tcPr/>
                </a:tc>
                <a:extLst>
                  <a:ext uri="{0D108BD9-81ED-4DB2-BD59-A6C34878D82A}">
                    <a16:rowId xmlns:a16="http://schemas.microsoft.com/office/drawing/2014/main" val="2698844614"/>
                  </a:ext>
                </a:extLst>
              </a:tr>
              <a:tr h="370840">
                <a:tc>
                  <a:txBody>
                    <a:bodyPr/>
                    <a:lstStyle/>
                    <a:p>
                      <a:pPr algn="just"/>
                      <a:r>
                        <a:rPr lang="en-GB" sz="2400" dirty="0"/>
                        <a:t>Possibility of manual search</a:t>
                      </a:r>
                    </a:p>
                  </a:txBody>
                  <a:tcPr/>
                </a:tc>
                <a:tc>
                  <a:txBody>
                    <a:bodyPr/>
                    <a:lstStyle/>
                    <a:p>
                      <a:pPr algn="just"/>
                      <a:r>
                        <a:rPr lang="en-US" sz="2400" dirty="0"/>
                        <a:t>The system should provide the ability to perform a manual search.</a:t>
                      </a:r>
                      <a:endParaRPr lang="en-GB" sz="2400" dirty="0"/>
                    </a:p>
                  </a:txBody>
                  <a:tcPr/>
                </a:tc>
                <a:extLst>
                  <a:ext uri="{0D108BD9-81ED-4DB2-BD59-A6C34878D82A}">
                    <a16:rowId xmlns:a16="http://schemas.microsoft.com/office/drawing/2014/main" val="1871132320"/>
                  </a:ext>
                </a:extLst>
              </a:tr>
              <a:tr h="370840">
                <a:tc>
                  <a:txBody>
                    <a:bodyPr/>
                    <a:lstStyle/>
                    <a:p>
                      <a:pPr algn="just"/>
                      <a:r>
                        <a:rPr lang="en-GB" sz="2400" dirty="0"/>
                        <a:t>Navigation menu</a:t>
                      </a:r>
                    </a:p>
                  </a:txBody>
                  <a:tcPr/>
                </a:tc>
                <a:tc>
                  <a:txBody>
                    <a:bodyPr/>
                    <a:lstStyle/>
                    <a:p>
                      <a:pPr algn="just"/>
                      <a:r>
                        <a:rPr lang="en-US" sz="2400" dirty="0"/>
                        <a:t>The system should provide the ability to switch to the main panel, the instructions for use panel, the author panel, the future use panel, and the license panel.</a:t>
                      </a:r>
                      <a:endParaRPr lang="en-GB" sz="2400" dirty="0"/>
                    </a:p>
                  </a:txBody>
                  <a:tcPr/>
                </a:tc>
                <a:extLst>
                  <a:ext uri="{0D108BD9-81ED-4DB2-BD59-A6C34878D82A}">
                    <a16:rowId xmlns:a16="http://schemas.microsoft.com/office/drawing/2014/main" val="1699642264"/>
                  </a:ext>
                </a:extLst>
              </a:tr>
              <a:tr h="370840">
                <a:tc>
                  <a:txBody>
                    <a:bodyPr/>
                    <a:lstStyle/>
                    <a:p>
                      <a:pPr algn="just"/>
                      <a:r>
                        <a:rPr lang="en-US" sz="2400" dirty="0"/>
                        <a:t>Providing text and voice access to services</a:t>
                      </a:r>
                      <a:endParaRPr lang="en-GB" sz="2400" dirty="0"/>
                    </a:p>
                  </a:txBody>
                  <a:tcPr/>
                </a:tc>
                <a:tc>
                  <a:txBody>
                    <a:bodyPr/>
                    <a:lstStyle/>
                    <a:p>
                      <a:pPr algn="just"/>
                      <a:r>
                        <a:rPr lang="en-US" sz="2400" dirty="0"/>
                        <a:t>The system should provide text and voice access to various services, such as search, weather, translation, music, joke generation, etc.</a:t>
                      </a:r>
                      <a:endParaRPr lang="en-GB" sz="2400" dirty="0"/>
                    </a:p>
                  </a:txBody>
                  <a:tcPr/>
                </a:tc>
                <a:extLst>
                  <a:ext uri="{0D108BD9-81ED-4DB2-BD59-A6C34878D82A}">
                    <a16:rowId xmlns:a16="http://schemas.microsoft.com/office/drawing/2014/main" val="2421214521"/>
                  </a:ext>
                </a:extLst>
              </a:tr>
              <a:tr h="370840">
                <a:tc>
                  <a:txBody>
                    <a:bodyPr/>
                    <a:lstStyle/>
                    <a:p>
                      <a:pPr algn="just"/>
                      <a:r>
                        <a:rPr lang="en-US" sz="2400" dirty="0"/>
                        <a:t>Providing the English language recognition function</a:t>
                      </a:r>
                      <a:endParaRPr lang="en-GB" sz="2400" dirty="0"/>
                    </a:p>
                  </a:txBody>
                  <a:tcPr/>
                </a:tc>
                <a:tc>
                  <a:txBody>
                    <a:bodyPr/>
                    <a:lstStyle/>
                    <a:p>
                      <a:pPr algn="just"/>
                      <a:r>
                        <a:rPr lang="en-US" sz="2400" dirty="0"/>
                        <a:t>The system should provide the ability to recognize English language to provide keyboard and voice input.</a:t>
                      </a:r>
                      <a:endParaRPr lang="en-GB" sz="2400" dirty="0"/>
                    </a:p>
                  </a:txBody>
                  <a:tcPr/>
                </a:tc>
                <a:extLst>
                  <a:ext uri="{0D108BD9-81ED-4DB2-BD59-A6C34878D82A}">
                    <a16:rowId xmlns:a16="http://schemas.microsoft.com/office/drawing/2014/main" val="256134781"/>
                  </a:ext>
                </a:extLst>
              </a:tr>
              <a:tr h="370840">
                <a:tc>
                  <a:txBody>
                    <a:bodyPr/>
                    <a:lstStyle/>
                    <a:p>
                      <a:pPr algn="just"/>
                      <a:r>
                        <a:rPr lang="en-US" sz="2400" dirty="0"/>
                        <a:t>Guaranteeing the confidentiality of all requests</a:t>
                      </a:r>
                      <a:endParaRPr lang="en-GB" sz="2400" dirty="0"/>
                    </a:p>
                  </a:txBody>
                  <a:tcPr/>
                </a:tc>
                <a:tc>
                  <a:txBody>
                    <a:bodyPr/>
                    <a:lstStyle/>
                    <a:p>
                      <a:pPr algn="just"/>
                      <a:r>
                        <a:rPr lang="en-US" sz="2400" dirty="0"/>
                        <a:t>The system should ensure the confidentiality of all requests to protect the privacy of users.</a:t>
                      </a:r>
                      <a:endParaRPr lang="en-GB" sz="2400" dirty="0"/>
                    </a:p>
                  </a:txBody>
                  <a:tcPr/>
                </a:tc>
                <a:extLst>
                  <a:ext uri="{0D108BD9-81ED-4DB2-BD59-A6C34878D82A}">
                    <a16:rowId xmlns:a16="http://schemas.microsoft.com/office/drawing/2014/main" val="522205956"/>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2400" dirty="0"/>
                        <a:t>Control panel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t>The system should provide the ability to close, resize, minimize, and drag the program window.</a:t>
                      </a:r>
                      <a:endParaRPr lang="en-GB" sz="2400" dirty="0"/>
                    </a:p>
                  </a:txBody>
                  <a:tcPr/>
                </a:tc>
                <a:extLst>
                  <a:ext uri="{0D108BD9-81ED-4DB2-BD59-A6C34878D82A}">
                    <a16:rowId xmlns:a16="http://schemas.microsoft.com/office/drawing/2014/main" val="243506817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TextBox 9"/>
          <p:cNvSpPr txBox="1"/>
          <p:nvPr/>
        </p:nvSpPr>
        <p:spPr>
          <a:xfrm>
            <a:off x="765184" y="1125564"/>
            <a:ext cx="6516169" cy="1231106"/>
          </a:xfrm>
          <a:prstGeom prst="rect">
            <a:avLst/>
          </a:prstGeom>
        </p:spPr>
        <p:txBody>
          <a:bodyPr wrap="square" lIns="0" tIns="0" rIns="0" bIns="0" rtlCol="0" anchor="t">
            <a:spAutoFit/>
          </a:bodyPr>
          <a:lstStyle/>
          <a:p>
            <a:pPr lvl="0">
              <a:lnSpc>
                <a:spcPts val="4783"/>
              </a:lnSpc>
              <a:spcBef>
                <a:spcPct val="0"/>
              </a:spcBef>
            </a:pPr>
            <a:r>
              <a:rPr lang="en-US" sz="4512" dirty="0">
                <a:solidFill>
                  <a:srgbClr val="171A59"/>
                </a:solidFill>
                <a:latin typeface="Arimo Bold"/>
              </a:rPr>
              <a:t>COMPARISON WITH THE ANALOG (ALEXA)</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Alexa</a:t>
            </a:r>
          </a:p>
        </p:txBody>
      </p:sp>
      <p:sp>
        <p:nvSpPr>
          <p:cNvPr id="12" name="TextBox 12"/>
          <p:cNvSpPr txBox="1"/>
          <p:nvPr/>
        </p:nvSpPr>
        <p:spPr>
          <a:xfrm>
            <a:off x="2942138" y="471845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3" name="TextBox 13"/>
          <p:cNvSpPr txBox="1"/>
          <p:nvPr/>
        </p:nvSpPr>
        <p:spPr>
          <a:xfrm>
            <a:off x="9144000" y="4745242"/>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4" name="TextBox 14"/>
          <p:cNvSpPr txBox="1"/>
          <p:nvPr/>
        </p:nvSpPr>
        <p:spPr>
          <a:xfrm>
            <a:off x="2927071" y="5759911"/>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Provision of information</a:t>
            </a:r>
          </a:p>
        </p:txBody>
      </p:sp>
      <p:sp>
        <p:nvSpPr>
          <p:cNvPr id="15" name="TextBox 15"/>
          <p:cNvSpPr txBox="1"/>
          <p:nvPr/>
        </p:nvSpPr>
        <p:spPr>
          <a:xfrm>
            <a:off x="2942138" y="6843324"/>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Manage connected devices</a:t>
            </a:r>
          </a:p>
        </p:txBody>
      </p:sp>
      <p:sp>
        <p:nvSpPr>
          <p:cNvPr id="16" name="TextBox 16"/>
          <p:cNvSpPr txBox="1"/>
          <p:nvPr/>
        </p:nvSpPr>
        <p:spPr>
          <a:xfrm>
            <a:off x="9144000" y="5759911"/>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Provision of information</a:t>
            </a:r>
          </a:p>
        </p:txBody>
      </p:sp>
      <p:sp>
        <p:nvSpPr>
          <p:cNvPr id="17" name="TextBox 17"/>
          <p:cNvSpPr txBox="1"/>
          <p:nvPr/>
        </p:nvSpPr>
        <p:spPr>
          <a:xfrm>
            <a:off x="9144000" y="6843324"/>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Manage connected devices</a:t>
            </a:r>
          </a:p>
        </p:txBody>
      </p:sp>
      <p:sp>
        <p:nvSpPr>
          <p:cNvPr id="18" name="Freeform 18"/>
          <p:cNvSpPr/>
          <p:nvPr/>
        </p:nvSpPr>
        <p:spPr>
          <a:xfrm>
            <a:off x="1726729" y="6746766"/>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26729" y="579358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1" name="Freeform 2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79358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810530" y="693489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66D4DF08-0F3A-3D7E-D892-BEA4DD22CE64}"/>
              </a:ext>
            </a:extLst>
          </p:cNvPr>
          <p:cNvSpPr txBox="1"/>
          <p:nvPr/>
        </p:nvSpPr>
        <p:spPr>
          <a:xfrm>
            <a:off x="2942138" y="8049007"/>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091AB20F-C897-28F5-E555-7CA5F15F35F6}"/>
              </a:ext>
            </a:extLst>
          </p:cNvPr>
          <p:cNvSpPr txBox="1"/>
          <p:nvPr/>
        </p:nvSpPr>
        <p:spPr>
          <a:xfrm>
            <a:off x="9130289" y="8051963"/>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6" name="Freeform 20">
            <a:extLst>
              <a:ext uri="{FF2B5EF4-FFF2-40B4-BE49-F238E27FC236}">
                <a16:creationId xmlns:a16="http://schemas.microsoft.com/office/drawing/2014/main" id="{918524DA-59B9-7C25-3BE4-B1127B44F8BE}"/>
              </a:ext>
            </a:extLst>
          </p:cNvPr>
          <p:cNvSpPr/>
          <p:nvPr/>
        </p:nvSpPr>
        <p:spPr>
          <a:xfrm>
            <a:off x="1726729" y="7889607"/>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1D8621AB-C129-18E1-ED33-4D4C56DB3CBA}"/>
              </a:ext>
            </a:extLst>
          </p:cNvPr>
          <p:cNvSpPr/>
          <p:nvPr/>
        </p:nvSpPr>
        <p:spPr>
          <a:xfrm>
            <a:off x="7810529" y="7812848"/>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28" name="TextBox 12">
            <a:extLst>
              <a:ext uri="{FF2B5EF4-FFF2-40B4-BE49-F238E27FC236}">
                <a16:creationId xmlns:a16="http://schemas.microsoft.com/office/drawing/2014/main" id="{8CB009A6-7AE3-116F-1377-5D18778C2738}"/>
              </a:ext>
            </a:extLst>
          </p:cNvPr>
          <p:cNvSpPr txBox="1"/>
          <p:nvPr/>
        </p:nvSpPr>
        <p:spPr>
          <a:xfrm>
            <a:off x="2942139" y="8946164"/>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9" name="TextBox 13">
            <a:extLst>
              <a:ext uri="{FF2B5EF4-FFF2-40B4-BE49-F238E27FC236}">
                <a16:creationId xmlns:a16="http://schemas.microsoft.com/office/drawing/2014/main" id="{4A400AAA-171C-CB16-A6FF-832F7F9118FB}"/>
              </a:ext>
            </a:extLst>
          </p:cNvPr>
          <p:cNvSpPr txBox="1"/>
          <p:nvPr/>
        </p:nvSpPr>
        <p:spPr>
          <a:xfrm>
            <a:off x="9162673" y="8982900"/>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0" name="Freeform 20">
            <a:extLst>
              <a:ext uri="{FF2B5EF4-FFF2-40B4-BE49-F238E27FC236}">
                <a16:creationId xmlns:a16="http://schemas.microsoft.com/office/drawing/2014/main" id="{125364EB-9128-9B66-A88B-C7D51E6666B8}"/>
              </a:ext>
            </a:extLst>
          </p:cNvPr>
          <p:cNvSpPr/>
          <p:nvPr/>
        </p:nvSpPr>
        <p:spPr>
          <a:xfrm>
            <a:off x="1726729" y="908450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1" name="Freeform 18">
            <a:extLst>
              <a:ext uri="{FF2B5EF4-FFF2-40B4-BE49-F238E27FC236}">
                <a16:creationId xmlns:a16="http://schemas.microsoft.com/office/drawing/2014/main" id="{E5E50F82-0366-EF1C-ABB2-7220C22AF759}"/>
              </a:ext>
            </a:extLst>
          </p:cNvPr>
          <p:cNvSpPr/>
          <p:nvPr/>
        </p:nvSpPr>
        <p:spPr>
          <a:xfrm>
            <a:off x="7810529" y="9007750"/>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TextBox 9"/>
          <p:cNvSpPr txBox="1"/>
          <p:nvPr/>
        </p:nvSpPr>
        <p:spPr>
          <a:xfrm>
            <a:off x="1028700" y="1076286"/>
            <a:ext cx="5933428" cy="1231106"/>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COMPARISON WITH THE ANALOG</a:t>
            </a:r>
            <a:r>
              <a:rPr lang="ru-RU" sz="4512" dirty="0">
                <a:solidFill>
                  <a:srgbClr val="171A59"/>
                </a:solidFill>
                <a:latin typeface="Arimo Bold"/>
              </a:rPr>
              <a:t> </a:t>
            </a:r>
            <a:r>
              <a:rPr lang="en-US" sz="4512" dirty="0">
                <a:solidFill>
                  <a:srgbClr val="171A59"/>
                </a:solidFill>
                <a:latin typeface="Arimo Bold"/>
              </a:rPr>
              <a:t>(SIRI)</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Siri</a:t>
            </a:r>
          </a:p>
        </p:txBody>
      </p:sp>
      <p:sp>
        <p:nvSpPr>
          <p:cNvPr id="12" name="TextBox 12"/>
          <p:cNvSpPr txBox="1"/>
          <p:nvPr/>
        </p:nvSpPr>
        <p:spPr>
          <a:xfrm>
            <a:off x="2942138" y="471845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3" name="TextBox 13"/>
          <p:cNvSpPr txBox="1"/>
          <p:nvPr/>
        </p:nvSpPr>
        <p:spPr>
          <a:xfrm>
            <a:off x="9144000" y="4745242"/>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4" name="TextBox 14"/>
          <p:cNvSpPr txBox="1"/>
          <p:nvPr/>
        </p:nvSpPr>
        <p:spPr>
          <a:xfrm>
            <a:off x="2927071" y="5802888"/>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Apple products</a:t>
            </a:r>
          </a:p>
        </p:txBody>
      </p:sp>
      <p:sp>
        <p:nvSpPr>
          <p:cNvPr id="15" name="TextBox 15"/>
          <p:cNvSpPr txBox="1"/>
          <p:nvPr/>
        </p:nvSpPr>
        <p:spPr>
          <a:xfrm>
            <a:off x="2942138" y="7083292"/>
            <a:ext cx="3637560"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Personal assistant</a:t>
            </a:r>
          </a:p>
        </p:txBody>
      </p:sp>
      <p:sp>
        <p:nvSpPr>
          <p:cNvPr id="16" name="TextBox 16"/>
          <p:cNvSpPr txBox="1"/>
          <p:nvPr/>
        </p:nvSpPr>
        <p:spPr>
          <a:xfrm>
            <a:off x="9144000" y="5802888"/>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Apple products</a:t>
            </a:r>
          </a:p>
        </p:txBody>
      </p:sp>
      <p:sp>
        <p:nvSpPr>
          <p:cNvPr id="17" name="TextBox 17"/>
          <p:cNvSpPr txBox="1"/>
          <p:nvPr/>
        </p:nvSpPr>
        <p:spPr>
          <a:xfrm>
            <a:off x="9159067" y="7083292"/>
            <a:ext cx="3637560"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Personal assistant</a:t>
            </a:r>
          </a:p>
        </p:txBody>
      </p:sp>
      <p:sp>
        <p:nvSpPr>
          <p:cNvPr id="18" name="Freeform 18"/>
          <p:cNvSpPr/>
          <p:nvPr/>
        </p:nvSpPr>
        <p:spPr>
          <a:xfrm>
            <a:off x="1726729" y="5705567"/>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41796" y="6916940"/>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1" name="Freeform 2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8365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825597" y="6916940"/>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7" name="TextBox 12">
            <a:extLst>
              <a:ext uri="{FF2B5EF4-FFF2-40B4-BE49-F238E27FC236}">
                <a16:creationId xmlns:a16="http://schemas.microsoft.com/office/drawing/2014/main" id="{4639C379-8499-9BA8-F737-2E523A126BCE}"/>
              </a:ext>
            </a:extLst>
          </p:cNvPr>
          <p:cNvSpPr txBox="1"/>
          <p:nvPr/>
        </p:nvSpPr>
        <p:spPr>
          <a:xfrm>
            <a:off x="2942138" y="8083043"/>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8" name="TextBox 13">
            <a:extLst>
              <a:ext uri="{FF2B5EF4-FFF2-40B4-BE49-F238E27FC236}">
                <a16:creationId xmlns:a16="http://schemas.microsoft.com/office/drawing/2014/main" id="{CC133D7D-7E69-AB7B-AAED-13AF150D8AE9}"/>
              </a:ext>
            </a:extLst>
          </p:cNvPr>
          <p:cNvSpPr txBox="1"/>
          <p:nvPr/>
        </p:nvSpPr>
        <p:spPr>
          <a:xfrm>
            <a:off x="9130289" y="8085999"/>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9" name="Freeform 20">
            <a:extLst>
              <a:ext uri="{FF2B5EF4-FFF2-40B4-BE49-F238E27FC236}">
                <a16:creationId xmlns:a16="http://schemas.microsoft.com/office/drawing/2014/main" id="{0FE3258E-962B-4001-5E65-C722EE2EBC19}"/>
              </a:ext>
            </a:extLst>
          </p:cNvPr>
          <p:cNvSpPr/>
          <p:nvPr/>
        </p:nvSpPr>
        <p:spPr>
          <a:xfrm>
            <a:off x="1726729" y="7923643"/>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0" name="Freeform 18">
            <a:extLst>
              <a:ext uri="{FF2B5EF4-FFF2-40B4-BE49-F238E27FC236}">
                <a16:creationId xmlns:a16="http://schemas.microsoft.com/office/drawing/2014/main" id="{78FCE1FE-2EDD-ADFB-39A6-9D7365F795B3}"/>
              </a:ext>
            </a:extLst>
          </p:cNvPr>
          <p:cNvSpPr/>
          <p:nvPr/>
        </p:nvSpPr>
        <p:spPr>
          <a:xfrm>
            <a:off x="7810529" y="784688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31" name="TextBox 12">
            <a:extLst>
              <a:ext uri="{FF2B5EF4-FFF2-40B4-BE49-F238E27FC236}">
                <a16:creationId xmlns:a16="http://schemas.microsoft.com/office/drawing/2014/main" id="{9FA8ECFB-8DB0-1105-E821-4B1F70D63C7E}"/>
              </a:ext>
            </a:extLst>
          </p:cNvPr>
          <p:cNvSpPr txBox="1"/>
          <p:nvPr/>
        </p:nvSpPr>
        <p:spPr>
          <a:xfrm>
            <a:off x="2941505" y="8929617"/>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2" name="TextBox 13">
            <a:extLst>
              <a:ext uri="{FF2B5EF4-FFF2-40B4-BE49-F238E27FC236}">
                <a16:creationId xmlns:a16="http://schemas.microsoft.com/office/drawing/2014/main" id="{8D19A368-EC4B-AD75-5733-92DE24A8E030}"/>
              </a:ext>
            </a:extLst>
          </p:cNvPr>
          <p:cNvSpPr txBox="1"/>
          <p:nvPr/>
        </p:nvSpPr>
        <p:spPr>
          <a:xfrm>
            <a:off x="9162039" y="8966353"/>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3" name="Freeform 20">
            <a:extLst>
              <a:ext uri="{FF2B5EF4-FFF2-40B4-BE49-F238E27FC236}">
                <a16:creationId xmlns:a16="http://schemas.microsoft.com/office/drawing/2014/main" id="{CE3CA4CA-22EE-EEE0-17EC-1CA0CAA08313}"/>
              </a:ext>
            </a:extLst>
          </p:cNvPr>
          <p:cNvSpPr/>
          <p:nvPr/>
        </p:nvSpPr>
        <p:spPr>
          <a:xfrm>
            <a:off x="1726729" y="911854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4" name="Freeform 18">
            <a:extLst>
              <a:ext uri="{FF2B5EF4-FFF2-40B4-BE49-F238E27FC236}">
                <a16:creationId xmlns:a16="http://schemas.microsoft.com/office/drawing/2014/main" id="{2D5143BB-57B6-9392-4810-2BFAC5729C24}"/>
              </a:ext>
            </a:extLst>
          </p:cNvPr>
          <p:cNvSpPr/>
          <p:nvPr/>
        </p:nvSpPr>
        <p:spPr>
          <a:xfrm>
            <a:off x="7810529" y="9041786"/>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1651</Words>
  <Application>Microsoft Office PowerPoint</Application>
  <PresentationFormat>Custom</PresentationFormat>
  <Paragraphs>201</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Canva Sans Bold</vt:lpstr>
      <vt:lpstr>Arimo</vt:lpstr>
      <vt:lpstr>Canva Sans</vt:lpstr>
      <vt:lpstr>Arimo Bold</vt:lpstr>
      <vt:lpstr>Arial</vt:lpstr>
      <vt:lpstr>Calibri</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ГОЛОСОВИЙ ПОМІЧНИК</dc:title>
  <dc:creator>Kat</dc:creator>
  <cp:lastModifiedBy>MYKYTA KYSELOV</cp:lastModifiedBy>
  <cp:revision>12</cp:revision>
  <dcterms:created xsi:type="dcterms:W3CDTF">2006-08-16T00:00:00Z</dcterms:created>
  <dcterms:modified xsi:type="dcterms:W3CDTF">2024-01-05T21:33:35Z</dcterms:modified>
  <dc:identifier>DAF41FpG_lk</dc:identifier>
</cp:coreProperties>
</file>